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handoutMasterIdLst>
    <p:handoutMasterId r:id="rId18"/>
  </p:handoutMasterIdLst>
  <p:sldIdLst>
    <p:sldId id="409" r:id="rId3"/>
    <p:sldId id="410" r:id="rId4"/>
    <p:sldId id="437" r:id="rId5"/>
    <p:sldId id="411" r:id="rId6"/>
    <p:sldId id="455" r:id="rId7"/>
    <p:sldId id="456" r:id="rId8"/>
    <p:sldId id="443" r:id="rId9"/>
    <p:sldId id="439" r:id="rId10"/>
    <p:sldId id="446" r:id="rId11"/>
    <p:sldId id="445" r:id="rId12"/>
    <p:sldId id="454" r:id="rId13"/>
    <p:sldId id="414" r:id="rId14"/>
    <p:sldId id="450" r:id="rId15"/>
    <p:sldId id="452" r:id="rId16"/>
  </p:sldIdLst>
  <p:sldSz cx="12192000" cy="6858000"/>
  <p:notesSz cx="6858000" cy="9144000"/>
  <p:embeddedFontLst>
    <p:embeddedFont>
      <p:font typeface="思源黑体 Regular" panose="020B0500000000000000" charset="-122"/>
      <p:regular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9FC4"/>
    <a:srgbClr val="6E9ABD"/>
    <a:srgbClr val="6C97BB"/>
    <a:srgbClr val="6C97C0"/>
    <a:srgbClr val="2B2D3A"/>
    <a:srgbClr val="525670"/>
    <a:srgbClr val="45586D"/>
    <a:srgbClr val="FFFFFF"/>
    <a:srgbClr val="709ABE"/>
    <a:srgbClr val="E5D4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2" autoAdjust="0"/>
    <p:restoredTop sz="94660"/>
  </p:normalViewPr>
  <p:slideViewPr>
    <p:cSldViewPr snapToGrid="0" showGuides="1">
      <p:cViewPr varScale="1">
        <p:scale>
          <a:sx n="83" d="100"/>
          <a:sy n="83" d="100"/>
        </p:scale>
        <p:origin x="48" y="62"/>
      </p:cViewPr>
      <p:guideLst>
        <p:guide orient="horz" pos="236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77.xml"/><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Regular" panose="020B0500000000000000" charset="-122"/>
              <a:ea typeface="思源黑体 Regular"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Regular" panose="020B0500000000000000" charset="-122"/>
              </a:rPr>
            </a:fld>
            <a:endParaRPr lang="zh-CN" altLang="en-US">
              <a:latin typeface="思源黑体 Regular"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Regular" panose="020B0500000000000000" charset="-122"/>
              <a:ea typeface="思源黑体 Regular"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Regular" panose="020B0500000000000000" charset="-122"/>
              </a:rPr>
            </a:fld>
            <a:endParaRPr lang="zh-CN" altLang="en-US">
              <a:latin typeface="思源黑体 Regular" panose="020B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Regular" panose="020B0500000000000000" charset="-122"/>
                <a:ea typeface="思源黑体 Regular"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Regular" panose="020B0500000000000000" charset="-122"/>
                <a:ea typeface="思源黑体 Regular" panose="020B0500000000000000" charset="-122"/>
              </a:defRPr>
            </a:lvl1pPr>
          </a:lstStyle>
          <a:p>
            <a:fld id="{A43A8C0F-3579-4CF7-9FCE-5D4EB5C04E1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Regular" panose="020B0500000000000000" charset="-122"/>
                <a:ea typeface="思源黑体 Regular"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Regular" panose="020B0500000000000000" charset="-122"/>
                <a:ea typeface="思源黑体 Regular" panose="020B0500000000000000" charset="-122"/>
              </a:defRPr>
            </a:lvl1pPr>
          </a:lstStyle>
          <a:p>
            <a:fld id="{4FC4D84A-ABAB-46F4-98AD-7CD24DD0AB9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mn-cs"/>
      </a:defRPr>
    </a:lvl1pPr>
    <a:lvl2pPr marL="4572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mn-cs"/>
      </a:defRPr>
    </a:lvl2pPr>
    <a:lvl3pPr marL="9144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mn-cs"/>
      </a:defRPr>
    </a:lvl3pPr>
    <a:lvl4pPr marL="13716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mn-cs"/>
      </a:defRPr>
    </a:lvl4pPr>
    <a:lvl5pPr marL="1828800" algn="l" defTabSz="914400" rtl="0" eaLnBrk="1" latinLnBrk="0" hangingPunct="1">
      <a:defRPr sz="1200" kern="1200">
        <a:solidFill>
          <a:schemeClr val="tx1"/>
        </a:solidFill>
        <a:latin typeface="思源黑体 Regular" panose="020B0500000000000000" charset="-122"/>
        <a:ea typeface="思源黑体 Regular" panose="020B05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思源黑体 Regular" panose="020B0500000000000000"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思源黑体 Regular" panose="020B0500000000000000"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思源黑体 Regular" panose="020B0500000000000000"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思源黑体 Regular" panose="020B0500000000000000"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思源黑体 Regular" panose="020B0500000000000000"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思源黑体 Regular" panose="020B0500000000000000"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思源黑体 Regular" panose="020B0500000000000000"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思源黑体 Regular" panose="020B0500000000000000"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思源黑体 Regular" panose="020B05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思源黑体 Regular" panose="020B0500000000000000"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思源黑体 Regular" panose="020B0500000000000000"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思源黑体 Regular" panose="020B0500000000000000"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思源黑体 Regular" panose="020B0500000000000000"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思源黑体 Regular" panose="020B05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思源黑体 Regular" panose="020B0500000000000000"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思源黑体 Regular" panose="020B0500000000000000"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思源黑体 Regular" panose="020B0500000000000000"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思源黑体 Regular" panose="020B0500000000000000"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思源黑体 Regular" panose="020B0500000000000000"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思源黑体 Regular" panose="020B0500000000000000"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思源黑体 Regular" panose="020B0500000000000000"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思源黑体 Regular" panose="020B050000000000000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tags" Target="../tags/tag7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6.xml"/><Relationship Id="rId2" Type="http://schemas.openxmlformats.org/officeDocument/2006/relationships/image" Target="../media/image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7.xml"/><Relationship Id="rId2" Type="http://schemas.openxmlformats.org/officeDocument/2006/relationships/image" Target="../media/image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5.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tags" Target="../tags/tag7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18" name="图片 17" descr="F:\张晓萌\工作\WPS\PPT\8888\1x\888888888888.png888888888888"/>
          <p:cNvPicPr>
            <a:picLocks noChangeAspect="1"/>
          </p:cNvPicPr>
          <p:nvPr/>
        </p:nvPicPr>
        <p:blipFill>
          <a:blip r:embed="rId1"/>
          <a:srcRect/>
          <a:stretch>
            <a:fillRect/>
          </a:stretch>
        </p:blipFill>
        <p:spPr>
          <a:xfrm rot="2700000">
            <a:off x="5057140" y="-3317240"/>
            <a:ext cx="7132955" cy="14458315"/>
          </a:xfrm>
          <a:prstGeom prst="rect">
            <a:avLst/>
          </a:prstGeom>
        </p:spPr>
      </p:pic>
      <p:sp>
        <p:nvSpPr>
          <p:cNvPr id="14" name="文本框 4"/>
          <p:cNvSpPr txBox="1"/>
          <p:nvPr/>
        </p:nvSpPr>
        <p:spPr>
          <a:xfrm rot="5400000">
            <a:off x="10427971" y="1141194"/>
            <a:ext cx="2343150" cy="306705"/>
          </a:xfrm>
          <a:prstGeom prst="rect">
            <a:avLst/>
          </a:prstGeom>
          <a:noFill/>
        </p:spPr>
        <p:txBody>
          <a:bodyPr wrap="none" rtlCol="0">
            <a:spAutoFit/>
          </a:bodyPr>
          <a:lstStyle/>
          <a:p>
            <a:pPr algn="ctr"/>
            <a:r>
              <a:rPr lang="zh-CN" altLang="en-US" sz="1400" cap="all" dirty="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基于</a:t>
            </a:r>
            <a:r>
              <a:rPr lang="en-US" altLang="zh-CN" sz="1400" cap="all" dirty="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DQN</a:t>
            </a:r>
            <a:r>
              <a:rPr lang="zh-CN" altLang="en-US" sz="1400" cap="all" dirty="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的俄罗斯</a:t>
            </a:r>
            <a:r>
              <a:rPr lang="zh-CN" altLang="en-US" sz="1400" cap="all" dirty="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rPr>
              <a:t>方块游戏</a:t>
            </a:r>
            <a:endParaRPr sz="1400" cap="all" dirty="0">
              <a:solidFill>
                <a:schemeClr val="bg1"/>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9" name="文本框 9"/>
          <p:cNvSpPr txBox="1"/>
          <p:nvPr/>
        </p:nvSpPr>
        <p:spPr>
          <a:xfrm>
            <a:off x="1774825" y="2292350"/>
            <a:ext cx="2550698" cy="553998"/>
          </a:xfrm>
          <a:prstGeom prst="rect">
            <a:avLst/>
          </a:prstGeom>
          <a:noFill/>
        </p:spPr>
        <p:txBody>
          <a:bodyPr wrap="none" rtlCol="0">
            <a:spAutoFit/>
          </a:bodyPr>
          <a:lstStyle/>
          <a:p>
            <a:pPr algn="l"/>
            <a:r>
              <a:rPr lang="zh-CN" altLang="en-US" sz="3000" b="1" dirty="0">
                <a:solidFill>
                  <a:srgbClr val="739FC4"/>
                </a:solidFill>
                <a:latin typeface="思源黑体 Regular" panose="020B0500000000000000" charset="-122"/>
                <a:ea typeface="思源黑体 Regular" panose="020B0500000000000000" charset="-122"/>
                <a:cs typeface="思源黑体 Regular" panose="020B0500000000000000" charset="-122"/>
                <a:sym typeface="+mn-ea"/>
              </a:rPr>
              <a:t>人工智能导论</a:t>
            </a:r>
            <a:endParaRPr lang="zh-CN" altLang="en-US" sz="3000" b="1" dirty="0">
              <a:solidFill>
                <a:srgbClr val="739FC4"/>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1" name="文本框 10"/>
          <p:cNvSpPr txBox="1"/>
          <p:nvPr/>
        </p:nvSpPr>
        <p:spPr>
          <a:xfrm>
            <a:off x="1734185" y="3791585"/>
            <a:ext cx="5514340" cy="337185"/>
          </a:xfrm>
          <a:prstGeom prst="rect">
            <a:avLst/>
          </a:prstGeom>
          <a:noFill/>
        </p:spPr>
        <p:txBody>
          <a:bodyPr wrap="square" rtlCol="0" anchor="t">
            <a:spAutoFit/>
          </a:bodyPr>
          <a:lstStyle/>
          <a:p>
            <a:pPr algn="l" fontAlgn="auto">
              <a:lnSpc>
                <a:spcPct val="100000"/>
              </a:lnSpc>
            </a:pPr>
            <a:r>
              <a:rPr lang="zh-CN" altLang="en-US" sz="160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汇报人：</a:t>
            </a:r>
            <a:r>
              <a:rPr lang="en-US" altLang="zh-CN" sz="160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2251657 </a:t>
            </a:r>
            <a:r>
              <a:rPr lang="zh-CN" altLang="en-US" sz="160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李若冰</a:t>
            </a:r>
            <a:endParaRPr lang="zh-CN" altLang="en-US" sz="160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2" name="文本框 7"/>
          <p:cNvSpPr txBox="1"/>
          <p:nvPr/>
        </p:nvSpPr>
        <p:spPr>
          <a:xfrm>
            <a:off x="1713865" y="2730500"/>
            <a:ext cx="10384155" cy="1106805"/>
          </a:xfrm>
          <a:prstGeom prst="rect">
            <a:avLst/>
          </a:prstGeom>
          <a:noFill/>
        </p:spPr>
        <p:txBody>
          <a:bodyPr wrap="none" rtlCol="0">
            <a:spAutoFit/>
          </a:bodyPr>
          <a:lstStyle/>
          <a:p>
            <a:pPr algn="l"/>
            <a:r>
              <a:rPr lang="zh-CN" altLang="en-US" sz="6600" b="1" dirty="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基于</a:t>
            </a:r>
            <a:r>
              <a:rPr lang="en-US" altLang="zh-CN" sz="6600" b="1" dirty="0">
                <a:solidFill>
                  <a:srgbClr val="739FC4"/>
                </a:solidFill>
                <a:latin typeface="思源黑体 Regular" panose="020B0500000000000000" charset="-122"/>
                <a:ea typeface="思源黑体 Regular" panose="020B0500000000000000" charset="-122"/>
                <a:cs typeface="思源黑体 Regular" panose="020B0500000000000000" charset="-122"/>
                <a:sym typeface="+mn-ea"/>
              </a:rPr>
              <a:t>DQN</a:t>
            </a:r>
            <a:r>
              <a:rPr lang="zh-CN" altLang="en-US" sz="6600" b="1" dirty="0">
                <a:solidFill>
                  <a:srgbClr val="739FC4"/>
                </a:solidFill>
                <a:latin typeface="思源黑体 Regular" panose="020B0500000000000000" charset="-122"/>
                <a:ea typeface="思源黑体 Regular" panose="020B0500000000000000" charset="-122"/>
                <a:cs typeface="思源黑体 Regular" panose="020B0500000000000000" charset="-122"/>
                <a:sym typeface="+mn-ea"/>
              </a:rPr>
              <a:t>的俄罗斯方块</a:t>
            </a:r>
            <a:r>
              <a:rPr lang="zh-CN" altLang="en-US" sz="6600" b="1" dirty="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游戏</a:t>
            </a:r>
            <a:endParaRPr sz="6600" b="1" dirty="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29" name="图片 28" descr="图片3"/>
          <p:cNvPicPr>
            <a:picLocks noChangeAspect="1"/>
          </p:cNvPicPr>
          <p:nvPr/>
        </p:nvPicPr>
        <p:blipFill>
          <a:blip r:embed="rId1"/>
          <a:srcRect r="38359"/>
          <a:stretch>
            <a:fillRect/>
          </a:stretch>
        </p:blipFill>
        <p:spPr>
          <a:xfrm>
            <a:off x="-8890" y="2363470"/>
            <a:ext cx="12183745" cy="4513580"/>
          </a:xfrm>
          <a:prstGeom prst="rect">
            <a:avLst/>
          </a:prstGeom>
        </p:spPr>
      </p:pic>
      <p:sp>
        <p:nvSpPr>
          <p:cNvPr id="9" name="矩形 1"/>
          <p:cNvSpPr/>
          <p:nvPr/>
        </p:nvSpPr>
        <p:spPr bwMode="auto">
          <a:xfrm>
            <a:off x="0" y="2364740"/>
            <a:ext cx="12192000" cy="4518660"/>
          </a:xfrm>
          <a:prstGeom prst="rect">
            <a:avLst/>
          </a:prstGeom>
          <a:solidFill>
            <a:srgbClr val="2B2D3A">
              <a:alpha val="87000"/>
            </a:srgbClr>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zh-CN" altLang="en-US" dirty="0">
              <a:solidFill>
                <a:schemeClr val="lt1"/>
              </a:solidFill>
              <a:latin typeface="思源黑体 Regular" panose="020B0500000000000000" charset="-122"/>
              <a:ea typeface="思源黑体 Regular" panose="020B0500000000000000" charset="-122"/>
              <a:sym typeface="思源黑体 Regular" panose="020B0500000000000000" charset="-122"/>
            </a:endParaRPr>
          </a:p>
        </p:txBody>
      </p:sp>
      <p:sp>
        <p:nvSpPr>
          <p:cNvPr id="5" name="文本框 10"/>
          <p:cNvSpPr txBox="1"/>
          <p:nvPr/>
        </p:nvSpPr>
        <p:spPr>
          <a:xfrm>
            <a:off x="351472" y="-245110"/>
            <a:ext cx="2528570" cy="2646045"/>
          </a:xfrm>
          <a:prstGeom prst="rect">
            <a:avLst/>
          </a:prstGeom>
          <a:noFill/>
        </p:spPr>
        <p:txBody>
          <a:bodyPr wrap="none" rtlCol="0">
            <a:spAutoFit/>
          </a:bodyPr>
          <a:lstStyle/>
          <a:p>
            <a:pPr algn="ctr"/>
            <a:r>
              <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rPr>
              <a:t>03</a:t>
            </a:r>
            <a:endPar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endParaRPr>
          </a:p>
        </p:txBody>
      </p:sp>
      <p:sp>
        <p:nvSpPr>
          <p:cNvPr id="4" name="文本框 9"/>
          <p:cNvSpPr txBox="1"/>
          <p:nvPr/>
        </p:nvSpPr>
        <p:spPr>
          <a:xfrm>
            <a:off x="19685" y="763270"/>
            <a:ext cx="3192145" cy="648970"/>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ctr"/>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实验结果</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8" name="文本框 8"/>
          <p:cNvSpPr txBox="1"/>
          <p:nvPr/>
        </p:nvSpPr>
        <p:spPr>
          <a:xfrm>
            <a:off x="673286" y="455295"/>
            <a:ext cx="1891929" cy="307777"/>
          </a:xfrm>
          <a:prstGeom prst="rect">
            <a:avLst/>
          </a:prstGeom>
          <a:noFill/>
        </p:spPr>
        <p:txBody>
          <a:bodyPr wrap="none" rtlCol="0">
            <a:spAutoFit/>
          </a:bodyPr>
          <a:lstStyle/>
          <a:p>
            <a:pPr algn="ctr"/>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Experimental results</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 name="文本框 7"/>
          <p:cNvSpPr txBox="1"/>
          <p:nvPr/>
        </p:nvSpPr>
        <p:spPr>
          <a:xfrm>
            <a:off x="6716395" y="4138295"/>
            <a:ext cx="5013960" cy="1706880"/>
          </a:xfrm>
          <a:prstGeom prst="rect">
            <a:avLst/>
          </a:prstGeom>
          <a:noFill/>
        </p:spPr>
        <p:txBody>
          <a:bodyPr wrap="square" rtlCol="0">
            <a:spAutoFit/>
          </a:bodyPr>
          <a:lstStyle/>
          <a:p>
            <a:pPr algn="ctr">
              <a:lnSpc>
                <a:spcPct val="150000"/>
              </a:lnSpc>
            </a:pP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经过</a:t>
            </a: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2000</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个训练回合，我们观察到俄罗斯方块的游戏得分在逐渐提高。开始时，方块经常撞到边界，但随着训练的进行，这种情况越来越少。经过</a:t>
            </a: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1000</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回合后，平均得分已经有了明显的提高，说明俄罗斯方块已经学会了更有效地进行方块摆放消掉行数增加额外得分并避免堆叠过高撞到</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边界。</a:t>
            </a:r>
            <a:endPar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endParaRPr>
          </a:p>
        </p:txBody>
      </p:sp>
      <p:pic>
        <p:nvPicPr>
          <p:cNvPr id="3" name="图片 2"/>
          <p:cNvPicPr>
            <a:picLocks noChangeAspect="1"/>
          </p:cNvPicPr>
          <p:nvPr/>
        </p:nvPicPr>
        <p:blipFill>
          <a:blip r:embed="rId2"/>
          <a:stretch>
            <a:fillRect/>
          </a:stretch>
        </p:blipFill>
        <p:spPr>
          <a:xfrm>
            <a:off x="6793230" y="1414145"/>
            <a:ext cx="5398770" cy="2724150"/>
          </a:xfrm>
          <a:prstGeom prst="rect">
            <a:avLst/>
          </a:prstGeom>
        </p:spPr>
      </p:pic>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3" name="文本框 3"/>
          <p:cNvSpPr txBox="1"/>
          <p:nvPr/>
        </p:nvSpPr>
        <p:spPr>
          <a:xfrm>
            <a:off x="-1907278" y="-298800"/>
            <a:ext cx="7231380" cy="7785735"/>
          </a:xfrm>
          <a:prstGeom prst="rect">
            <a:avLst/>
          </a:prstGeom>
          <a:noFill/>
        </p:spPr>
        <p:txBody>
          <a:bodyPr wrap="none" rtlCol="0">
            <a:spAutoFit/>
          </a:bodyPr>
          <a:lstStyle/>
          <a:p>
            <a:r>
              <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rPr>
              <a:t>04</a:t>
            </a:r>
            <a:endPar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endParaRPr>
          </a:p>
        </p:txBody>
      </p:sp>
      <p:pic>
        <p:nvPicPr>
          <p:cNvPr id="10" name="任意多边形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176243" flipH="1">
            <a:off x="6372860" y="-147955"/>
            <a:ext cx="1138555" cy="7517765"/>
          </a:xfrm>
          <a:prstGeom prst="rect">
            <a:avLst/>
          </a:prstGeom>
        </p:spPr>
      </p:pic>
      <p:cxnSp>
        <p:nvCxnSpPr>
          <p:cNvPr id="9" name="直接连接符 8"/>
          <p:cNvCxnSpPr/>
          <p:nvPr/>
        </p:nvCxnSpPr>
        <p:spPr>
          <a:xfrm flipV="1">
            <a:off x="5144770" y="0"/>
            <a:ext cx="2459990" cy="6955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018357" y="2483818"/>
            <a:ext cx="5278546" cy="2194741"/>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endParaRPr lang="en-US" sz="66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5" name="文本框 1"/>
          <p:cNvSpPr txBox="1"/>
          <p:nvPr/>
        </p:nvSpPr>
        <p:spPr>
          <a:xfrm>
            <a:off x="6079490" y="3564255"/>
            <a:ext cx="3425190" cy="98869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rPr>
              <a:t>讨论和结论</a:t>
            </a:r>
            <a:endPar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2" name="文本框 10"/>
          <p:cNvSpPr txBox="1"/>
          <p:nvPr/>
        </p:nvSpPr>
        <p:spPr>
          <a:xfrm>
            <a:off x="604520" y="108585"/>
            <a:ext cx="2662908" cy="2646878"/>
          </a:xfrm>
          <a:prstGeom prst="rect">
            <a:avLst/>
          </a:prstGeom>
          <a:noFill/>
        </p:spPr>
        <p:txBody>
          <a:bodyPr wrap="none" rtlCol="0">
            <a:spAutoFit/>
          </a:bodyPr>
          <a:lstStyle/>
          <a:p>
            <a:r>
              <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rPr>
              <a:t>04</a:t>
            </a:r>
            <a:endPar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endParaRPr>
          </a:p>
        </p:txBody>
      </p:sp>
      <p:sp>
        <p:nvSpPr>
          <p:cNvPr id="6" name="文本框 9"/>
          <p:cNvSpPr txBox="1"/>
          <p:nvPr/>
        </p:nvSpPr>
        <p:spPr>
          <a:xfrm>
            <a:off x="667385" y="1212850"/>
            <a:ext cx="3192145" cy="145224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讨论</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7" name="文本框 8"/>
          <p:cNvSpPr txBox="1"/>
          <p:nvPr/>
        </p:nvSpPr>
        <p:spPr>
          <a:xfrm>
            <a:off x="686435" y="904875"/>
            <a:ext cx="1116011" cy="307777"/>
          </a:xfrm>
          <a:prstGeom prst="rect">
            <a:avLst/>
          </a:prstGeom>
          <a:noFill/>
        </p:spPr>
        <p:txBody>
          <a:bodyPr wrap="none" rtlCol="0">
            <a:spAutoFit/>
          </a:bodyPr>
          <a:lstStyle/>
          <a:p>
            <a:pPr algn="l"/>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Discussion</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0" name="文本框 7"/>
          <p:cNvSpPr txBox="1"/>
          <p:nvPr/>
        </p:nvSpPr>
        <p:spPr>
          <a:xfrm>
            <a:off x="4942205" y="1425575"/>
            <a:ext cx="6487795" cy="457009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lnSpc>
                <a:spcPct val="200000"/>
              </a:lnSpc>
            </a:pP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         </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可以从实验结果中看到，</a:t>
            </a: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DQN</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算法在俄罗斯方块游戏上表现出了强大的学习能力。这主要归功</a:t>
            </a: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DQN</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的关键特性：</a:t>
            </a:r>
            <a:endPar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marL="342900" indent="-342900" algn="l">
              <a:lnSpc>
                <a:spcPct val="200000"/>
              </a:lnSpc>
              <a:buAutoNum type="arabicPeriod"/>
            </a:pP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利用深度学习技术: 该算法使用深度神经网络作为 Q 函数的近似器,能够有效地从游戏状态中学习到最优的行动策略,相比传统的基于表格的 Q 学习方法更加强大和灵活。</a:t>
            </a:r>
            <a:endPar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marL="342900" indent="-342900" algn="l">
              <a:lnSpc>
                <a:spcPct val="200000"/>
              </a:lnSpc>
              <a:buAutoNum type="arabicPeriod"/>
            </a:pP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经验回放机制: 该算法使用经验回放的方式从过去的游戏经验中采样训练样本,可以减少训练数据的相关性,提高训练的稳定性和效率。</a:t>
            </a:r>
            <a:endPar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marL="342900" indent="-342900" algn="l">
              <a:lnSpc>
                <a:spcPct val="200000"/>
              </a:lnSpc>
              <a:buAutoNum type="arabicPeriod"/>
            </a:pP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可保存和读取模型: 该算法可以定期保存训练好的神经网络模型,并在需要时读取和使用,方便后续的测试和部署。</a:t>
            </a:r>
            <a:endPar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algn="l">
              <a:lnSpc>
                <a:spcPct val="200000"/>
              </a:lnSpc>
            </a:pP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          </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然而，尽管平均得分在提高，但俄罗斯</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方块的表现仍然有很大的波动。这可能是由于</a:t>
            </a: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Dqn</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的随机策略引起的，也可能是由于俄罗斯</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方块本身的难度。</a:t>
            </a:r>
            <a:endParaRPr 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12" name="文本框 6"/>
          <p:cNvSpPr txBox="1"/>
          <p:nvPr/>
        </p:nvSpPr>
        <p:spPr>
          <a:xfrm>
            <a:off x="9305290" y="4378325"/>
            <a:ext cx="1336675" cy="161734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lnSpc>
                <a:spcPct val="120000"/>
              </a:lnSpc>
            </a:pPr>
            <a:r>
              <a:rPr lang="en-US" sz="15000" b="1" dirty="0">
                <a:solidFill>
                  <a:srgbClr val="739FC4">
                    <a:alpha val="30000"/>
                  </a:srgbClr>
                </a:solidFill>
                <a:latin typeface="思源黑体 Regular" panose="020B0500000000000000" charset="-122"/>
                <a:ea typeface="思源黑体 Regular" panose="020B0500000000000000" charset="-122"/>
                <a:cs typeface="思源黑体 Regular" panose="020B0500000000000000" charset="-122"/>
              </a:rPr>
              <a:t>”</a:t>
            </a:r>
            <a:endParaRPr lang="en-US" sz="15000" b="1" dirty="0">
              <a:solidFill>
                <a:srgbClr val="739FC4">
                  <a:alpha val="30000"/>
                </a:srgbClr>
              </a:solidFill>
              <a:latin typeface="思源黑体 Regular" panose="020B0500000000000000" charset="-122"/>
              <a:ea typeface="思源黑体 Regular" panose="020B0500000000000000" charset="-122"/>
              <a:cs typeface="思源黑体 Regular" panose="020B0500000000000000" charset="-122"/>
            </a:endParaRPr>
          </a:p>
        </p:txBody>
      </p:sp>
      <p:pic>
        <p:nvPicPr>
          <p:cNvPr id="3" name="图片 2"/>
          <p:cNvPicPr>
            <a:picLocks noChangeAspect="1"/>
          </p:cNvPicPr>
          <p:nvPr/>
        </p:nvPicPr>
        <p:blipFill>
          <a:blip r:embed="rId1"/>
          <a:stretch>
            <a:fillRect/>
          </a:stretch>
        </p:blipFill>
        <p:spPr>
          <a:xfrm>
            <a:off x="686435" y="1922145"/>
            <a:ext cx="3786505" cy="4707255"/>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32" name="文本框 10" descr="e7d195523061f1c0d318120d6aeaf1b6ccceb6ba3da59c0775C5DE19DDDEBC09ED96DBD9900D9848D623ECAD1D4904B78047D0015C22C8BE97228BE8B5BFF08FE7A3AE04126DA07312A96C0F69F9BAB7653AC91B53B78E732944A1C36FF03E6B92E937A91B74F3F4314FA73D362006E6E2DCD94C803DE8F7C7CDE2A345E8DD25F36E41EE8B28D614"/>
          <p:cNvSpPr txBox="1"/>
          <p:nvPr/>
        </p:nvSpPr>
        <p:spPr>
          <a:xfrm>
            <a:off x="2382520" y="4709795"/>
            <a:ext cx="7426960" cy="1060450"/>
          </a:xfrm>
          <a:prstGeom prst="rect">
            <a:avLst/>
          </a:prstGeom>
        </p:spPr>
        <p:txBody>
          <a:bodyPr wrap="square">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ctr">
              <a:lnSpc>
                <a:spcPct val="150000"/>
              </a:lnSpc>
            </a:pPr>
            <a:r>
              <a:rPr lang="en-US" altLang="zh-CN" sz="140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	</a:t>
            </a:r>
            <a:r>
              <a:rPr lang="zh-CN" altLang="en-US" sz="140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总的来说</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，实验结果表明，</a:t>
            </a:r>
            <a:r>
              <a:rPr lang="en-US" altLang="zh-CN"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DQN</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是一种有效的强化学习算法，能够在俄罗斯方块中实现显著的性能提升。未来，我们将进一步优化我们的实现，例如，通过引入更复杂的策略网络或调整参数，以期进一步提高俄罗斯</a:t>
            </a:r>
            <a:r>
              <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方块的表现。</a:t>
            </a:r>
            <a:endParaRPr lang="zh-CN" altLang="en-US" sz="14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28" name="文本框 7"/>
          <p:cNvSpPr txBox="1"/>
          <p:nvPr/>
        </p:nvSpPr>
        <p:spPr>
          <a:xfrm>
            <a:off x="4500245" y="793750"/>
            <a:ext cx="3192145" cy="648970"/>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ctr"/>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结论</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29" name="文本框 6"/>
          <p:cNvSpPr txBox="1"/>
          <p:nvPr/>
        </p:nvSpPr>
        <p:spPr>
          <a:xfrm>
            <a:off x="5496938" y="485775"/>
            <a:ext cx="1202573" cy="307777"/>
          </a:xfrm>
          <a:prstGeom prst="rect">
            <a:avLst/>
          </a:prstGeom>
          <a:noFill/>
        </p:spPr>
        <p:txBody>
          <a:bodyPr wrap="none" rtlCol="0">
            <a:spAutoFit/>
          </a:bodyPr>
          <a:lstStyle/>
          <a:p>
            <a:pPr algn="ctr"/>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C</a:t>
            </a:r>
            <a:r>
              <a:rPr lang="en-US" altLang="zh-CN"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onclusions</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pic>
        <p:nvPicPr>
          <p:cNvPr id="2052" name="Picture 4" descr="人工智能（AI）：或许是解救苦海中IPer的一味良药（下） – STARBLO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13897" y="1442207"/>
            <a:ext cx="4964205" cy="32681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18" name="图片 17" descr="F:\张晓萌\工作\WPS\PPT\8888\1x\888888888888.png888888888888"/>
          <p:cNvPicPr>
            <a:picLocks noChangeAspect="1"/>
          </p:cNvPicPr>
          <p:nvPr/>
        </p:nvPicPr>
        <p:blipFill>
          <a:blip r:embed="rId1"/>
          <a:srcRect/>
          <a:stretch>
            <a:fillRect/>
          </a:stretch>
        </p:blipFill>
        <p:spPr>
          <a:xfrm rot="2700000">
            <a:off x="8308340" y="-3042920"/>
            <a:ext cx="7132955" cy="14458315"/>
          </a:xfrm>
          <a:prstGeom prst="rect">
            <a:avLst/>
          </a:prstGeom>
        </p:spPr>
      </p:pic>
      <p:pic>
        <p:nvPicPr>
          <p:cNvPr id="2" name="图片 1" descr="F:\张晓萌\工作\WPS\PPT\8888\1x\888888888888.png888888888888"/>
          <p:cNvPicPr>
            <a:picLocks noChangeAspect="1"/>
          </p:cNvPicPr>
          <p:nvPr/>
        </p:nvPicPr>
        <p:blipFill>
          <a:blip r:embed="rId1"/>
          <a:srcRect/>
          <a:stretch>
            <a:fillRect/>
          </a:stretch>
        </p:blipFill>
        <p:spPr>
          <a:xfrm rot="2700000">
            <a:off x="-2422525" y="-4358005"/>
            <a:ext cx="7132955" cy="14458315"/>
          </a:xfrm>
          <a:prstGeom prst="rect">
            <a:avLst/>
          </a:prstGeom>
        </p:spPr>
      </p:pic>
      <p:sp>
        <p:nvSpPr>
          <p:cNvPr id="11" name="文本框 2"/>
          <p:cNvSpPr txBox="1"/>
          <p:nvPr/>
        </p:nvSpPr>
        <p:spPr>
          <a:xfrm>
            <a:off x="3338830" y="3994785"/>
            <a:ext cx="5514340" cy="338554"/>
          </a:xfrm>
          <a:prstGeom prst="rect">
            <a:avLst/>
          </a:prstGeom>
          <a:noFill/>
        </p:spPr>
        <p:txBody>
          <a:bodyPr wrap="square" rtlCol="0" anchor="t">
            <a:spAutoFit/>
          </a:bodyPr>
          <a:lstStyle/>
          <a:p>
            <a:pPr algn="ctr" fontAlgn="auto">
              <a:lnSpc>
                <a:spcPct val="100000"/>
              </a:lnSpc>
            </a:pPr>
            <a:r>
              <a:rPr lang="en-US" altLang="zh-CN" sz="1600" dirty="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Thank you !</a:t>
            </a:r>
            <a:endParaRPr lang="en-US" altLang="zh-CN" sz="1600" dirty="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
        <p:nvSpPr>
          <p:cNvPr id="12" name="文本框 1"/>
          <p:cNvSpPr txBox="1"/>
          <p:nvPr/>
        </p:nvSpPr>
        <p:spPr>
          <a:xfrm>
            <a:off x="4029075" y="2730500"/>
            <a:ext cx="4133850" cy="1322070"/>
          </a:xfrm>
          <a:prstGeom prst="rect">
            <a:avLst/>
          </a:prstGeom>
          <a:noFill/>
        </p:spPr>
        <p:txBody>
          <a:bodyPr wrap="none" rtlCol="0">
            <a:spAutoFit/>
          </a:bodyPr>
          <a:lstStyle/>
          <a:p>
            <a:pPr algn="ctr"/>
            <a:r>
              <a:rPr lang="en-US" sz="800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rPr>
              <a:t>THANKS</a:t>
            </a:r>
            <a:endParaRPr lang="en-US" sz="8000">
              <a:solidFill>
                <a:srgbClr val="739FC4"/>
              </a:solidFill>
              <a:uFillTx/>
              <a:latin typeface="思源黑体 Regular" panose="020B0500000000000000" charset="-122"/>
              <a:ea typeface="思源黑体 Regular" panose="020B0500000000000000" charset="-122"/>
              <a:cs typeface="思源黑体 Regular" panose="020B0500000000000000" charset="-122"/>
              <a:sym typeface="+mn-ea"/>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6" name="任意多边形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370070" flipH="1">
            <a:off x="4628906" y="-159042"/>
            <a:ext cx="1138782" cy="7518105"/>
          </a:xfrm>
          <a:prstGeom prst="rect">
            <a:avLst/>
          </a:prstGeom>
        </p:spPr>
      </p:pic>
      <p:sp>
        <p:nvSpPr>
          <p:cNvPr id="4" name="文本框 8"/>
          <p:cNvSpPr txBox="1"/>
          <p:nvPr/>
        </p:nvSpPr>
        <p:spPr>
          <a:xfrm>
            <a:off x="7014845" y="2367915"/>
            <a:ext cx="4454525" cy="4254500"/>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lnSpc>
                <a:spcPct val="200000"/>
              </a:lnSpc>
            </a:pPr>
            <a:r>
              <a:rPr lang="zh-CN" alt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rPr>
              <a:t>实验目的</a:t>
            </a:r>
            <a:endParaRPr lang="en-US" altLang="zh-CN"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endParaRPr>
          </a:p>
          <a:p>
            <a:pPr algn="l">
              <a:lnSpc>
                <a:spcPct val="200000"/>
              </a:lnSpc>
            </a:pPr>
            <a:r>
              <a:rPr lang="zh-CN" alt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rPr>
              <a:t>实验的方法和过程</a:t>
            </a:r>
            <a:endParaRPr lang="en-US" altLang="zh-CN"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endParaRPr>
          </a:p>
          <a:p>
            <a:pPr algn="l">
              <a:lnSpc>
                <a:spcPct val="200000"/>
              </a:lnSpc>
            </a:pPr>
            <a:r>
              <a:rPr lang="zh-CN" alt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rPr>
              <a:t>实验结果</a:t>
            </a:r>
            <a:endParaRPr lang="en-US" altLang="zh-CN"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endParaRPr>
          </a:p>
          <a:p>
            <a:pPr algn="l">
              <a:lnSpc>
                <a:spcPct val="200000"/>
              </a:lnSpc>
            </a:pPr>
            <a:r>
              <a:rPr lang="zh-CN" alt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rPr>
              <a:t>讨论和结论</a:t>
            </a:r>
            <a:endPar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5" name="文本框 7"/>
          <p:cNvSpPr txBox="1"/>
          <p:nvPr/>
        </p:nvSpPr>
        <p:spPr>
          <a:xfrm>
            <a:off x="6231928" y="2368091"/>
            <a:ext cx="697429" cy="42545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lnSpc>
                <a:spcPct val="200000"/>
              </a:lnSpc>
            </a:pPr>
            <a:r>
              <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rPr>
              <a:t>I.</a:t>
            </a:r>
            <a:endPar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a:p>
            <a:pPr algn="l">
              <a:lnSpc>
                <a:spcPct val="200000"/>
              </a:lnSpc>
            </a:pPr>
            <a:r>
              <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rPr>
              <a:t>II.</a:t>
            </a:r>
            <a:endPar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a:p>
            <a:pPr algn="l">
              <a:lnSpc>
                <a:spcPct val="200000"/>
              </a:lnSpc>
            </a:pPr>
            <a:r>
              <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rPr>
              <a:t>III.</a:t>
            </a:r>
            <a:endPar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a:p>
            <a:pPr algn="l">
              <a:lnSpc>
                <a:spcPct val="200000"/>
              </a:lnSpc>
            </a:pPr>
            <a:r>
              <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rPr>
              <a:t>IV.</a:t>
            </a:r>
            <a:endPar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a:p>
            <a:pPr algn="l">
              <a:lnSpc>
                <a:spcPct val="200000"/>
              </a:lnSpc>
            </a:pPr>
            <a:endParaRPr lang="en-US" sz="18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16" name="文本框 6"/>
          <p:cNvSpPr txBox="1"/>
          <p:nvPr/>
        </p:nvSpPr>
        <p:spPr>
          <a:xfrm>
            <a:off x="872359" y="1343640"/>
            <a:ext cx="3996690" cy="2399665"/>
          </a:xfrm>
          <a:prstGeom prst="rect">
            <a:avLst/>
          </a:prstGeom>
          <a:noFill/>
        </p:spPr>
        <p:txBody>
          <a:bodyPr wrap="none" rtlCol="0">
            <a:spAutoFit/>
          </a:bodyPr>
          <a:lstStyle/>
          <a:p>
            <a:r>
              <a:rPr lang="zh-CN" altLang="en-US" sz="150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rPr>
              <a:t>目录</a:t>
            </a:r>
            <a:endParaRPr lang="zh-CN" altLang="en-US" sz="150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endParaRPr>
          </a:p>
        </p:txBody>
      </p:sp>
      <p:sp>
        <p:nvSpPr>
          <p:cNvPr id="17" name="文本框 5"/>
          <p:cNvSpPr txBox="1"/>
          <p:nvPr/>
        </p:nvSpPr>
        <p:spPr>
          <a:xfrm>
            <a:off x="1087755" y="2447925"/>
            <a:ext cx="4155440" cy="2194560"/>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en-US" sz="6600" dirty="0">
                <a:solidFill>
                  <a:srgbClr val="739FC4"/>
                </a:solidFill>
                <a:latin typeface="思源黑体 Regular" panose="020B0500000000000000" charset="-122"/>
                <a:ea typeface="思源黑体 Regular" panose="020B0500000000000000" charset="-122"/>
                <a:cs typeface="思源黑体 Regular" panose="020B0500000000000000" charset="-122"/>
              </a:rPr>
              <a:t>Contents page</a:t>
            </a:r>
            <a:endParaRPr lang="en-US" sz="66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3" name="文本框 3"/>
          <p:cNvSpPr txBox="1"/>
          <p:nvPr/>
        </p:nvSpPr>
        <p:spPr>
          <a:xfrm>
            <a:off x="-1907278" y="-298800"/>
            <a:ext cx="7231380" cy="7785735"/>
          </a:xfrm>
          <a:prstGeom prst="rect">
            <a:avLst/>
          </a:prstGeom>
          <a:noFill/>
        </p:spPr>
        <p:txBody>
          <a:bodyPr wrap="none" rtlCol="0">
            <a:spAutoFit/>
          </a:bodyPr>
          <a:lstStyle/>
          <a:p>
            <a:r>
              <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rPr>
              <a:t>01</a:t>
            </a:r>
            <a:endPar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endParaRPr>
          </a:p>
        </p:txBody>
      </p:sp>
      <p:pic>
        <p:nvPicPr>
          <p:cNvPr id="10" name="任意多边形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176243" flipH="1">
            <a:off x="6372860" y="-147955"/>
            <a:ext cx="1138555" cy="7517765"/>
          </a:xfrm>
          <a:prstGeom prst="rect">
            <a:avLst/>
          </a:prstGeom>
        </p:spPr>
      </p:pic>
      <p:cxnSp>
        <p:nvCxnSpPr>
          <p:cNvPr id="9" name="直接连接符 8"/>
          <p:cNvCxnSpPr/>
          <p:nvPr/>
        </p:nvCxnSpPr>
        <p:spPr>
          <a:xfrm flipV="1">
            <a:off x="5144770" y="0"/>
            <a:ext cx="2459990" cy="6955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018357" y="2483818"/>
            <a:ext cx="5278546" cy="2194741"/>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endParaRPr lang="en-US" sz="66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5" name="文本框 1"/>
          <p:cNvSpPr txBox="1"/>
          <p:nvPr/>
        </p:nvSpPr>
        <p:spPr>
          <a:xfrm>
            <a:off x="6079490" y="3564255"/>
            <a:ext cx="3425190" cy="98869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rPr>
              <a:t>实验目的</a:t>
            </a:r>
            <a:endParaRPr 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18" name="图片 17" descr="F:\张晓萌\工作\WPS\PPT\8888\1x\888888888888.png888888888888"/>
          <p:cNvPicPr>
            <a:picLocks noChangeAspect="1"/>
          </p:cNvPicPr>
          <p:nvPr/>
        </p:nvPicPr>
        <p:blipFill>
          <a:blip r:embed="rId1"/>
          <a:srcRect/>
          <a:stretch>
            <a:fillRect/>
          </a:stretch>
        </p:blipFill>
        <p:spPr>
          <a:xfrm rot="15300000" flipH="1">
            <a:off x="5623560" y="-194310"/>
            <a:ext cx="4909820" cy="11365230"/>
          </a:xfrm>
          <a:prstGeom prst="rect">
            <a:avLst/>
          </a:prstGeom>
        </p:spPr>
      </p:pic>
      <p:sp>
        <p:nvSpPr>
          <p:cNvPr id="5" name="文本框 9"/>
          <p:cNvSpPr txBox="1"/>
          <p:nvPr/>
        </p:nvSpPr>
        <p:spPr>
          <a:xfrm>
            <a:off x="604520" y="108585"/>
            <a:ext cx="2528570" cy="2646045"/>
          </a:xfrm>
          <a:prstGeom prst="rect">
            <a:avLst/>
          </a:prstGeom>
          <a:noFill/>
        </p:spPr>
        <p:txBody>
          <a:bodyPr wrap="none" rtlCol="0">
            <a:spAutoFit/>
          </a:bodyPr>
          <a:lstStyle/>
          <a:p>
            <a:r>
              <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rPr>
              <a:t>01</a:t>
            </a:r>
            <a:endPar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endParaRPr>
          </a:p>
        </p:txBody>
      </p:sp>
      <p:sp>
        <p:nvSpPr>
          <p:cNvPr id="6" name="文本框 8"/>
          <p:cNvSpPr txBox="1"/>
          <p:nvPr/>
        </p:nvSpPr>
        <p:spPr>
          <a:xfrm>
            <a:off x="667385" y="1212850"/>
            <a:ext cx="3192145" cy="145224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实验目的</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7" name="文本框 7"/>
          <p:cNvSpPr txBox="1"/>
          <p:nvPr/>
        </p:nvSpPr>
        <p:spPr>
          <a:xfrm>
            <a:off x="686435" y="904875"/>
            <a:ext cx="2400209" cy="307777"/>
          </a:xfrm>
          <a:prstGeom prst="rect">
            <a:avLst/>
          </a:prstGeom>
          <a:noFill/>
        </p:spPr>
        <p:txBody>
          <a:bodyPr wrap="none" rtlCol="0">
            <a:spAutoFit/>
          </a:bodyPr>
          <a:lstStyle/>
          <a:p>
            <a:pPr algn="l"/>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Purpose of the experiment</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5" name="文本框 6" descr="e7d195523061f1c0d318120d6aeaf1b6ccceb6ba3da59c0775C5DE19DDDEBC09ED96DBD9900D9848D623ECAD1D4904B78047D0015C22C8BE97228BE8B5BFF08FE7A3AE04126DA07312A96C0F69F9BAB7653AC91B53B78E732944A1C36FF03E6B92E937A91B74F3F4314FA73D362006E6E2DCD94C803DE8F7C7CDE2A345E8DD25F36E41EE8B28D614"/>
          <p:cNvSpPr txBox="1"/>
          <p:nvPr/>
        </p:nvSpPr>
        <p:spPr>
          <a:xfrm>
            <a:off x="731520" y="1793875"/>
            <a:ext cx="4407535" cy="4608830"/>
          </a:xfrm>
          <a:prstGeom prst="rect">
            <a:avLst/>
          </a:prstGeom>
          <a:noFill/>
        </p:spPr>
        <p:txBody>
          <a:bodyPr wrap="square" rtlCol="0">
            <a:no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lgn="l" defTabSz="914400">
              <a:lnSpc>
                <a:spcPct val="150000"/>
              </a:lnSpc>
              <a:buClrTx/>
              <a:buSzTx/>
              <a:buFontTx/>
            </a:pPr>
            <a:r>
              <a:rPr lang="zh-CN" altLang="en-US" sz="16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这个实验的目标是训练一个强化学习模型来玩俄罗斯</a:t>
            </a:r>
            <a:r>
              <a:rPr lang="zh-CN" altLang="en-US" sz="16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方块，并对模型的效果进行测试和评估。</a:t>
            </a:r>
            <a:endParaRPr lang="en-US" altLang="zh-CN" sz="160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endParaRPr>
          </a:p>
          <a:p>
            <a:pPr lvl="0" algn="l" defTabSz="914400">
              <a:lnSpc>
                <a:spcPct val="150000"/>
              </a:lnSpc>
              <a:buClrTx/>
              <a:buSzTx/>
              <a:buFontTx/>
            </a:pPr>
            <a:r>
              <a:rPr lang="en-US" sz="1600" dirty="0" err="1">
                <a:solidFill>
                  <a:schemeClr val="bg1">
                    <a:lumMod val="85000"/>
                  </a:schemeClr>
                </a:solidFill>
                <a:latin typeface="思源黑体 Regular" panose="020B0500000000000000" charset="-122"/>
                <a:ea typeface="思源黑体 Regular" panose="020B0500000000000000" charset="-122"/>
                <a:sym typeface="+mn-ea"/>
              </a:rPr>
              <a:t>Q-learning算法，本质上是一个决策选择，解决的是在当前状态S，应该采取动作A，达到最大收益R。</a:t>
            </a:r>
            <a:endParaRPr lang="en-US" sz="1600" dirty="0" err="1">
              <a:solidFill>
                <a:schemeClr val="bg1">
                  <a:lumMod val="85000"/>
                </a:schemeClr>
              </a:solidFill>
              <a:latin typeface="思源黑体 Regular" panose="020B0500000000000000" charset="-122"/>
              <a:ea typeface="思源黑体 Regular" panose="020B0500000000000000" charset="-122"/>
              <a:sym typeface="+mn-ea"/>
            </a:endParaRPr>
          </a:p>
          <a:p>
            <a:pPr lvl="0" algn="l" defTabSz="914400">
              <a:lnSpc>
                <a:spcPct val="150000"/>
              </a:lnSpc>
              <a:buClrTx/>
              <a:buSzTx/>
              <a:buFontTx/>
            </a:pPr>
            <a:r>
              <a:rPr lang="en-US" sz="1600" dirty="0" err="1">
                <a:solidFill>
                  <a:schemeClr val="bg1">
                    <a:lumMod val="85000"/>
                  </a:schemeClr>
                </a:solidFill>
                <a:latin typeface="思源黑体 Regular" panose="020B0500000000000000" charset="-122"/>
                <a:ea typeface="思源黑体 Regular" panose="020B0500000000000000" charset="-122"/>
                <a:sym typeface="+mn-ea"/>
              </a:rPr>
              <a:t>DQN是用深度神经网络与Q-learning算法相结合的产物。在《Playing Atari with Deep Reinforcement Learning》论文中，将RL与DL实现了融合，提出了存储记忆（Experience Replay）机制和Fixed-Q-Target，实现了一部分Atari游戏操控，甚至超过了人类水平。</a:t>
            </a:r>
            <a:endParaRPr lang="en-US" sz="1600" dirty="0" err="1">
              <a:solidFill>
                <a:schemeClr val="bg1">
                  <a:lumMod val="85000"/>
                </a:schemeClr>
              </a:solidFill>
              <a:latin typeface="思源黑体 Regular" panose="020B0500000000000000" charset="-122"/>
              <a:ea typeface="思源黑体 Regular" panose="020B0500000000000000" charset="-122"/>
              <a:sym typeface="+mn-ea"/>
            </a:endParaRPr>
          </a:p>
        </p:txBody>
      </p:sp>
      <p:pic>
        <p:nvPicPr>
          <p:cNvPr id="1026" name="Picture 2" descr="深度强化学习简介 - 知乎"/>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4849" y="2438481"/>
            <a:ext cx="6191250" cy="28003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18" name="图片 17" descr="F:\张晓萌\工作\WPS\PPT\8888\1x\888888888888.png888888888888"/>
          <p:cNvPicPr>
            <a:picLocks noChangeAspect="1"/>
          </p:cNvPicPr>
          <p:nvPr/>
        </p:nvPicPr>
        <p:blipFill>
          <a:blip r:embed="rId1"/>
          <a:srcRect/>
          <a:stretch>
            <a:fillRect/>
          </a:stretch>
        </p:blipFill>
        <p:spPr>
          <a:xfrm rot="15300000" flipH="1">
            <a:off x="5623560" y="-194310"/>
            <a:ext cx="4909820" cy="11365230"/>
          </a:xfrm>
          <a:prstGeom prst="rect">
            <a:avLst/>
          </a:prstGeom>
        </p:spPr>
      </p:pic>
      <p:sp>
        <p:nvSpPr>
          <p:cNvPr id="5" name="文本框 9"/>
          <p:cNvSpPr txBox="1"/>
          <p:nvPr/>
        </p:nvSpPr>
        <p:spPr>
          <a:xfrm>
            <a:off x="604520" y="108585"/>
            <a:ext cx="2528570" cy="2646045"/>
          </a:xfrm>
          <a:prstGeom prst="rect">
            <a:avLst/>
          </a:prstGeom>
          <a:noFill/>
        </p:spPr>
        <p:txBody>
          <a:bodyPr wrap="none" rtlCol="0">
            <a:spAutoFit/>
          </a:bodyPr>
          <a:lstStyle/>
          <a:p>
            <a:r>
              <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rPr>
              <a:t>01</a:t>
            </a:r>
            <a:endPar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endParaRPr>
          </a:p>
        </p:txBody>
      </p:sp>
      <p:sp>
        <p:nvSpPr>
          <p:cNvPr id="6" name="文本框 8"/>
          <p:cNvSpPr txBox="1"/>
          <p:nvPr/>
        </p:nvSpPr>
        <p:spPr>
          <a:xfrm>
            <a:off x="667385" y="1212850"/>
            <a:ext cx="3192145" cy="145224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en-US" altLang="zh-CN" dirty="0">
                <a:solidFill>
                  <a:srgbClr val="739FC4"/>
                </a:solidFill>
                <a:latin typeface="思源黑体 Regular" panose="020B0500000000000000" charset="-122"/>
                <a:ea typeface="思源黑体 Regular" panose="020B0500000000000000" charset="-122"/>
                <a:cs typeface="思源黑体 Regular" panose="020B0500000000000000" charset="-122"/>
              </a:rPr>
              <a:t>DQN</a:t>
            </a:r>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算法</a:t>
            </a:r>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过程</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7" name="文本框 7"/>
          <p:cNvSpPr txBox="1"/>
          <p:nvPr/>
        </p:nvSpPr>
        <p:spPr>
          <a:xfrm>
            <a:off x="686435" y="904875"/>
            <a:ext cx="1419225" cy="306705"/>
          </a:xfrm>
          <a:prstGeom prst="rect">
            <a:avLst/>
          </a:prstGeom>
          <a:noFill/>
        </p:spPr>
        <p:txBody>
          <a:bodyPr wrap="none" rtlCol="0">
            <a:spAutoFit/>
          </a:bodyPr>
          <a:lstStyle/>
          <a:p>
            <a:pPr algn="l"/>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DQN algorithm</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5" name="文本框 6" descr="e7d195523061f1c0d318120d6aeaf1b6ccceb6ba3da59c0775C5DE19DDDEBC09ED96DBD9900D9848D623ECAD1D4904B78047D0015C22C8BE97228BE8B5BFF08FE7A3AE04126DA07312A96C0F69F9BAB7653AC91B53B78E732944A1C36FF03E6B92E937A91B74F3F4314FA73D362006E6E2DCD94C803DE8F7C7CDE2A345E8DD25F36E41EE8B28D614"/>
          <p:cNvSpPr txBox="1"/>
          <p:nvPr/>
        </p:nvSpPr>
        <p:spPr>
          <a:xfrm>
            <a:off x="686435" y="2034540"/>
            <a:ext cx="5044440" cy="4890770"/>
          </a:xfrm>
          <a:prstGeom prst="rect">
            <a:avLst/>
          </a:prstGeom>
          <a:noFill/>
        </p:spPr>
        <p:txBody>
          <a:bodyPr wrap="square" rtlCol="0">
            <a:sp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marL="285750" indent="-285750" algn="l">
              <a:buFont typeface="Arial" panose="020B0604020202020204" pitchFamily="34" charset="0"/>
              <a:buChar char="•"/>
            </a:pPr>
            <a:r>
              <a:rPr sz="1600">
                <a:solidFill>
                  <a:schemeClr val="bg1">
                    <a:lumMod val="85000"/>
                  </a:schemeClr>
                </a:solidFill>
                <a:latin typeface="思源黑体 Regular" panose="020B0500000000000000" charset="-122"/>
                <a:ea typeface="思源黑体 Regular" panose="020B0500000000000000" charset="-122"/>
              </a:rPr>
              <a:t>状态表示: 将游戏环境的状态编码成神经网络的输入特征。</a:t>
            </a:r>
            <a:endParaRPr sz="1600">
              <a:solidFill>
                <a:schemeClr val="bg1">
                  <a:lumMod val="85000"/>
                </a:schemeClr>
              </a:solidFill>
              <a:latin typeface="思源黑体 Regular" panose="020B0500000000000000" charset="-122"/>
              <a:ea typeface="思源黑体 Regular" panose="020B0500000000000000" charset="-122"/>
            </a:endParaRPr>
          </a:p>
          <a:p>
            <a:pPr marL="285750" indent="-285750" algn="l">
              <a:buFont typeface="Arial" panose="020B0604020202020204" pitchFamily="34" charset="0"/>
              <a:buChar char="•"/>
            </a:pPr>
            <a:r>
              <a:rPr sz="1600">
                <a:solidFill>
                  <a:schemeClr val="bg1">
                    <a:lumMod val="85000"/>
                  </a:schemeClr>
                </a:solidFill>
                <a:latin typeface="思源黑体 Regular" panose="020B0500000000000000" charset="-122"/>
                <a:ea typeface="思源黑体 Regular" panose="020B0500000000000000" charset="-122"/>
              </a:rPr>
              <a:t>动作表示: 将可选的动作编码成神经网络的输出。</a:t>
            </a:r>
            <a:endParaRPr sz="1600">
              <a:solidFill>
                <a:schemeClr val="bg1">
                  <a:lumMod val="85000"/>
                </a:schemeClr>
              </a:solidFill>
              <a:latin typeface="思源黑体 Regular" panose="020B0500000000000000" charset="-122"/>
              <a:ea typeface="思源黑体 Regular" panose="020B0500000000000000" charset="-122"/>
            </a:endParaRPr>
          </a:p>
          <a:p>
            <a:pPr marL="285750" indent="-285750" algn="l">
              <a:buFont typeface="Arial" panose="020B0604020202020204" pitchFamily="34" charset="0"/>
              <a:buChar char="•"/>
            </a:pPr>
            <a:r>
              <a:rPr sz="1600">
                <a:solidFill>
                  <a:schemeClr val="bg1">
                    <a:lumMod val="85000"/>
                  </a:schemeClr>
                </a:solidFill>
                <a:latin typeface="思源黑体 Regular" panose="020B0500000000000000" charset="-122"/>
                <a:ea typeface="思源黑体 Regular" panose="020B0500000000000000" charset="-122"/>
              </a:rPr>
              <a:t>神经网络结构: </a:t>
            </a:r>
            <a:endParaRPr sz="1600">
              <a:solidFill>
                <a:schemeClr val="bg1">
                  <a:lumMod val="85000"/>
                </a:schemeClr>
              </a:solidFill>
              <a:latin typeface="思源黑体 Regular" panose="020B0500000000000000" charset="-122"/>
              <a:ea typeface="思源黑体 Regular" panose="020B0500000000000000" charset="-122"/>
            </a:endParaRPr>
          </a:p>
          <a:p>
            <a:pPr indent="0" algn="l">
              <a:buFont typeface="Arial" panose="020B0604020202020204" pitchFamily="34" charset="0"/>
              <a:buNone/>
            </a:pPr>
            <a:r>
              <a:rPr sz="1600">
                <a:solidFill>
                  <a:schemeClr val="bg1">
                    <a:lumMod val="85000"/>
                  </a:schemeClr>
                </a:solidFill>
                <a:latin typeface="思源黑体 Regular" panose="020B0500000000000000" charset="-122"/>
                <a:ea typeface="思源黑体 Regular" panose="020B0500000000000000" charset="-122"/>
              </a:rPr>
              <a:t>设计一个能够近似 Q 函数的深度神经网络模型。通常包括输入层、隐藏层和输出层。</a:t>
            </a:r>
            <a:endParaRPr sz="1600">
              <a:solidFill>
                <a:schemeClr val="bg1">
                  <a:lumMod val="85000"/>
                </a:schemeClr>
              </a:solidFill>
              <a:latin typeface="思源黑体 Regular" panose="020B0500000000000000" charset="-122"/>
              <a:ea typeface="思源黑体 Regular" panose="020B0500000000000000" charset="-122"/>
            </a:endParaRPr>
          </a:p>
          <a:p>
            <a:pPr marL="285750" indent="-285750" algn="l">
              <a:buFont typeface="Arial" panose="020B0604020202020204" pitchFamily="34" charset="0"/>
              <a:buChar char="•"/>
            </a:pPr>
            <a:r>
              <a:rPr sz="1600">
                <a:solidFill>
                  <a:schemeClr val="bg1">
                    <a:lumMod val="85000"/>
                  </a:schemeClr>
                </a:solidFill>
                <a:latin typeface="思源黑体 Regular" panose="020B0500000000000000" charset="-122"/>
                <a:ea typeface="思源黑体 Regular" panose="020B0500000000000000" charset="-122"/>
              </a:rPr>
              <a:t>训练过程:</a:t>
            </a:r>
            <a:endParaRPr sz="1600">
              <a:solidFill>
                <a:schemeClr val="bg1">
                  <a:lumMod val="85000"/>
                </a:schemeClr>
              </a:solidFill>
              <a:latin typeface="思源黑体 Regular" panose="020B0500000000000000" charset="-122"/>
              <a:ea typeface="思源黑体 Regular" panose="020B0500000000000000" charset="-122"/>
            </a:endParaRPr>
          </a:p>
          <a:p>
            <a:pPr indent="0" algn="l">
              <a:buFont typeface="Arial" panose="020B0604020202020204" pitchFamily="34" charset="0"/>
              <a:buNone/>
            </a:pPr>
            <a:r>
              <a:rPr sz="1600">
                <a:solidFill>
                  <a:schemeClr val="bg1">
                    <a:lumMod val="85000"/>
                  </a:schemeClr>
                </a:solidFill>
                <a:latin typeface="思源黑体 Regular" panose="020B0500000000000000" charset="-122"/>
                <a:ea typeface="思源黑体 Regular" panose="020B0500000000000000" charset="-122"/>
              </a:rPr>
              <a:t>收集游戏过程中的经验元组(状态、动作、奖励、下一状态)</a:t>
            </a:r>
            <a:endParaRPr sz="1600">
              <a:solidFill>
                <a:schemeClr val="bg1">
                  <a:lumMod val="85000"/>
                </a:schemeClr>
              </a:solidFill>
              <a:latin typeface="思源黑体 Regular" panose="020B0500000000000000" charset="-122"/>
              <a:ea typeface="思源黑体 Regular" panose="020B0500000000000000" charset="-122"/>
            </a:endParaRPr>
          </a:p>
          <a:p>
            <a:pPr indent="0" algn="l">
              <a:buFont typeface="Arial" panose="020B0604020202020204" pitchFamily="34" charset="0"/>
              <a:buNone/>
            </a:pPr>
            <a:r>
              <a:rPr sz="1600">
                <a:solidFill>
                  <a:schemeClr val="bg1">
                    <a:lumMod val="85000"/>
                  </a:schemeClr>
                </a:solidFill>
                <a:latin typeface="思源黑体 Regular" panose="020B0500000000000000" charset="-122"/>
                <a:ea typeface="思源黑体 Regular" panose="020B0500000000000000" charset="-122"/>
              </a:rPr>
              <a:t>使用 Q learning 的迭代公式更新神经网络的参数</a:t>
            </a:r>
            <a:endParaRPr sz="1600">
              <a:solidFill>
                <a:schemeClr val="bg1">
                  <a:lumMod val="85000"/>
                </a:schemeClr>
              </a:solidFill>
              <a:latin typeface="思源黑体 Regular" panose="020B0500000000000000" charset="-122"/>
              <a:ea typeface="思源黑体 Regular" panose="020B0500000000000000" charset="-122"/>
            </a:endParaRPr>
          </a:p>
          <a:p>
            <a:pPr indent="0" algn="l">
              <a:buFont typeface="Arial" panose="020B0604020202020204" pitchFamily="34" charset="0"/>
              <a:buNone/>
            </a:pPr>
            <a:r>
              <a:rPr sz="1600">
                <a:solidFill>
                  <a:schemeClr val="bg1">
                    <a:lumMod val="85000"/>
                  </a:schemeClr>
                </a:solidFill>
                <a:latin typeface="思源黑体 Regular" panose="020B0500000000000000" charset="-122"/>
                <a:ea typeface="思源黑体 Regular" panose="020B0500000000000000" charset="-122"/>
              </a:rPr>
              <a:t>使用经验重放技术打乱和采样训练数据,提高训练效率</a:t>
            </a:r>
            <a:endParaRPr sz="1600">
              <a:solidFill>
                <a:schemeClr val="bg1">
                  <a:lumMod val="85000"/>
                </a:schemeClr>
              </a:solidFill>
              <a:latin typeface="思源黑体 Regular" panose="020B0500000000000000" charset="-122"/>
              <a:ea typeface="思源黑体 Regular" panose="020B0500000000000000" charset="-122"/>
            </a:endParaRPr>
          </a:p>
          <a:p>
            <a:pPr marL="285750" indent="-285750" algn="l">
              <a:buFont typeface="Arial" panose="020B0604020202020204" pitchFamily="34" charset="0"/>
              <a:buChar char="•"/>
            </a:pPr>
            <a:r>
              <a:rPr sz="1600">
                <a:solidFill>
                  <a:schemeClr val="bg1">
                    <a:lumMod val="85000"/>
                  </a:schemeClr>
                </a:solidFill>
                <a:latin typeface="思源黑体 Regular" panose="020B0500000000000000" charset="-122"/>
                <a:ea typeface="思源黑体 Regular" panose="020B0500000000000000" charset="-122"/>
              </a:rPr>
              <a:t>决策过程:</a:t>
            </a:r>
            <a:endParaRPr sz="1600">
              <a:solidFill>
                <a:schemeClr val="bg1">
                  <a:lumMod val="85000"/>
                </a:schemeClr>
              </a:solidFill>
              <a:latin typeface="思源黑体 Regular" panose="020B0500000000000000" charset="-122"/>
              <a:ea typeface="思源黑体 Regular" panose="020B0500000000000000" charset="-122"/>
            </a:endParaRPr>
          </a:p>
          <a:p>
            <a:pPr indent="0" algn="l">
              <a:buFont typeface="Arial" panose="020B0604020202020204" pitchFamily="34" charset="0"/>
              <a:buNone/>
            </a:pPr>
            <a:r>
              <a:rPr sz="1600">
                <a:solidFill>
                  <a:schemeClr val="bg1">
                    <a:lumMod val="85000"/>
                  </a:schemeClr>
                </a:solidFill>
                <a:latin typeface="思源黑体 Regular" panose="020B0500000000000000" charset="-122"/>
                <a:ea typeface="思源黑体 Regular" panose="020B0500000000000000" charset="-122"/>
              </a:rPr>
              <a:t>通过神经网络输出计算每个动作的 Q 值</a:t>
            </a:r>
            <a:endParaRPr sz="1600">
              <a:solidFill>
                <a:schemeClr val="bg1">
                  <a:lumMod val="85000"/>
                </a:schemeClr>
              </a:solidFill>
              <a:latin typeface="思源黑体 Regular" panose="020B0500000000000000" charset="-122"/>
              <a:ea typeface="思源黑体 Regular" panose="020B0500000000000000" charset="-122"/>
            </a:endParaRPr>
          </a:p>
          <a:p>
            <a:pPr indent="0" algn="l">
              <a:buFont typeface="Arial" panose="020B0604020202020204" pitchFamily="34" charset="0"/>
              <a:buNone/>
            </a:pPr>
            <a:r>
              <a:rPr sz="1600">
                <a:solidFill>
                  <a:schemeClr val="bg1">
                    <a:lumMod val="85000"/>
                  </a:schemeClr>
                </a:solidFill>
                <a:latin typeface="思源黑体 Regular" panose="020B0500000000000000" charset="-122"/>
                <a:ea typeface="思源黑体 Regular" panose="020B0500000000000000" charset="-122"/>
              </a:rPr>
              <a:t>选择 Q 值最大的动作作为最优决策</a:t>
            </a:r>
            <a:endParaRPr sz="1600">
              <a:solidFill>
                <a:schemeClr val="bg1">
                  <a:lumMod val="85000"/>
                </a:schemeClr>
              </a:solidFill>
              <a:latin typeface="思源黑体 Regular" panose="020B0500000000000000" charset="-122"/>
              <a:ea typeface="思源黑体 Regular" panose="020B0500000000000000" charset="-122"/>
            </a:endParaRPr>
          </a:p>
          <a:p>
            <a:pPr algn="l"/>
            <a:endParaRPr sz="1600">
              <a:solidFill>
                <a:schemeClr val="bg1">
                  <a:lumMod val="85000"/>
                </a:schemeClr>
              </a:solidFill>
              <a:latin typeface="思源黑体 Regular" panose="020B0500000000000000" charset="-122"/>
              <a:ea typeface="思源黑体 Regular" panose="020B0500000000000000" charset="-122"/>
            </a:endParaRPr>
          </a:p>
        </p:txBody>
      </p:sp>
      <p:pic>
        <p:nvPicPr>
          <p:cNvPr id="3" name="图片 2"/>
          <p:cNvPicPr>
            <a:picLocks noChangeAspect="1"/>
          </p:cNvPicPr>
          <p:nvPr/>
        </p:nvPicPr>
        <p:blipFill>
          <a:blip r:embed="rId2"/>
          <a:stretch>
            <a:fillRect/>
          </a:stretch>
        </p:blipFill>
        <p:spPr>
          <a:xfrm>
            <a:off x="5993130" y="2134870"/>
            <a:ext cx="6003925" cy="332359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pic>
        <p:nvPicPr>
          <p:cNvPr id="18" name="图片 17" descr="F:\张晓萌\工作\WPS\PPT\8888\1x\888888888888.png888888888888"/>
          <p:cNvPicPr>
            <a:picLocks noChangeAspect="1"/>
          </p:cNvPicPr>
          <p:nvPr/>
        </p:nvPicPr>
        <p:blipFill>
          <a:blip r:embed="rId1"/>
          <a:srcRect/>
          <a:stretch>
            <a:fillRect/>
          </a:stretch>
        </p:blipFill>
        <p:spPr>
          <a:xfrm rot="15300000" flipH="1">
            <a:off x="5623560" y="-194310"/>
            <a:ext cx="4909820" cy="11365230"/>
          </a:xfrm>
          <a:prstGeom prst="rect">
            <a:avLst/>
          </a:prstGeom>
        </p:spPr>
      </p:pic>
      <p:sp>
        <p:nvSpPr>
          <p:cNvPr id="5" name="文本框 9"/>
          <p:cNvSpPr txBox="1"/>
          <p:nvPr/>
        </p:nvSpPr>
        <p:spPr>
          <a:xfrm>
            <a:off x="604520" y="108585"/>
            <a:ext cx="2528570" cy="2646045"/>
          </a:xfrm>
          <a:prstGeom prst="rect">
            <a:avLst/>
          </a:prstGeom>
          <a:noFill/>
        </p:spPr>
        <p:txBody>
          <a:bodyPr wrap="none" rtlCol="0">
            <a:spAutoFit/>
          </a:bodyPr>
          <a:lstStyle/>
          <a:p>
            <a:r>
              <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rPr>
              <a:t>01</a:t>
            </a:r>
            <a:endParaRPr lang="en-US" sz="16600" b="1" dirty="0">
              <a:solidFill>
                <a:srgbClr val="739FC4">
                  <a:alpha val="10000"/>
                </a:srgbClr>
              </a:solidFill>
              <a:latin typeface="思源黑体 Regular" panose="020B0500000000000000" charset="-122"/>
              <a:ea typeface="思源黑体 Regular" panose="020B0500000000000000" charset="-122"/>
              <a:cs typeface="思源黑体 Regular" panose="020B0500000000000000" charset="-122"/>
            </a:endParaRPr>
          </a:p>
        </p:txBody>
      </p:sp>
      <p:sp>
        <p:nvSpPr>
          <p:cNvPr id="6" name="文本框 8"/>
          <p:cNvSpPr txBox="1"/>
          <p:nvPr/>
        </p:nvSpPr>
        <p:spPr>
          <a:xfrm>
            <a:off x="604520" y="995680"/>
            <a:ext cx="4082415" cy="145224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en-US" altLang="zh-CN" dirty="0">
                <a:solidFill>
                  <a:srgbClr val="739FC4"/>
                </a:solidFill>
                <a:latin typeface="思源黑体 Regular" panose="020B0500000000000000" charset="-122"/>
                <a:ea typeface="思源黑体 Regular" panose="020B0500000000000000" charset="-122"/>
                <a:cs typeface="思源黑体 Regular" panose="020B0500000000000000" charset="-122"/>
              </a:rPr>
              <a:t>DQN</a:t>
            </a:r>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训练游戏</a:t>
            </a:r>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介绍</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7" name="文本框 7"/>
          <p:cNvSpPr txBox="1"/>
          <p:nvPr/>
        </p:nvSpPr>
        <p:spPr>
          <a:xfrm>
            <a:off x="667385" y="688975"/>
            <a:ext cx="1419225" cy="306705"/>
          </a:xfrm>
          <a:prstGeom prst="rect">
            <a:avLst/>
          </a:prstGeom>
          <a:noFill/>
        </p:spPr>
        <p:txBody>
          <a:bodyPr wrap="none" rtlCol="0">
            <a:spAutoFit/>
          </a:bodyPr>
          <a:lstStyle/>
          <a:p>
            <a:pPr algn="l"/>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DQ</a:t>
            </a:r>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N algorithm</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25" name="文本框 6" descr="e7d195523061f1c0d318120d6aeaf1b6ccceb6ba3da59c0775C5DE19DDDEBC09ED96DBD9900D9848D623ECAD1D4904B78047D0015C22C8BE97228BE8B5BFF08FE7A3AE04126DA07312A96C0F69F9BAB7653AC91B53B78E732944A1C36FF03E6B92E937A91B74F3F4314FA73D362006E6E2DCD94C803DE8F7C7CDE2A345E8DD25F36E41EE8B28D614"/>
          <p:cNvSpPr txBox="1"/>
          <p:nvPr/>
        </p:nvSpPr>
        <p:spPr>
          <a:xfrm>
            <a:off x="6177915" y="995680"/>
            <a:ext cx="5346700" cy="4932045"/>
          </a:xfrm>
          <a:prstGeom prst="rect">
            <a:avLst/>
          </a:prstGeom>
          <a:noFill/>
        </p:spPr>
        <p:txBody>
          <a:bodyPr wrap="square" rtlCol="0">
            <a:noAutofit/>
          </a:bodyPr>
          <a:lstStyle>
            <a:defPPr>
              <a:defRPr lang="zh-CN"/>
            </a:defPPr>
            <a:lvl1pPr defTabSz="457200">
              <a:lnSpc>
                <a:spcPct val="130000"/>
              </a:lnSpc>
              <a:defRPr sz="120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algn="l"/>
            <a:r>
              <a:rPr lang="en-US" altLang="zh-CN" sz="1600" dirty="0">
                <a:solidFill>
                  <a:schemeClr val="bg1">
                    <a:lumMod val="85000"/>
                  </a:schemeClr>
                </a:solidFill>
                <a:latin typeface="思源黑体 Regular" panose="020B0500000000000000" charset="-122"/>
                <a:ea typeface="思源黑体 Regular" panose="020B0500000000000000" charset="-122"/>
              </a:rPr>
              <a:t>	</a:t>
            </a:r>
            <a:r>
              <a:rPr lang="zh-CN" altLang="en-US" sz="1600" dirty="0">
                <a:solidFill>
                  <a:schemeClr val="bg1">
                    <a:lumMod val="85000"/>
                  </a:schemeClr>
                </a:solidFill>
                <a:latin typeface="思源黑体 Regular" panose="020B0500000000000000" charset="-122"/>
                <a:ea typeface="思源黑体 Regular" panose="020B0500000000000000" charset="-122"/>
              </a:rPr>
              <a:t>俄罗斯方块游戏是一个经典的强化学习问题。在俄罗斯方块游戏中，玩家必须通过调整落下的随机方块方向尽量使得同一行被填满消掉，同时避免方块过多顶到上界。</a:t>
            </a:r>
            <a:endParaRPr lang="zh-CN" altLang="en-US" sz="1600" dirty="0">
              <a:solidFill>
                <a:schemeClr val="bg1">
                  <a:lumMod val="85000"/>
                </a:schemeClr>
              </a:solidFill>
              <a:latin typeface="思源黑体 Regular" panose="020B0500000000000000" charset="-122"/>
              <a:ea typeface="思源黑体 Regular" panose="020B0500000000000000" charset="-122"/>
            </a:endParaRPr>
          </a:p>
          <a:p>
            <a:pPr algn="l"/>
            <a:r>
              <a:rPr lang="zh-CN" altLang="en-US" sz="1600" dirty="0">
                <a:solidFill>
                  <a:schemeClr val="bg1">
                    <a:lumMod val="85000"/>
                  </a:schemeClr>
                </a:solidFill>
                <a:latin typeface="思源黑体 Regular" panose="020B0500000000000000" charset="-122"/>
                <a:ea typeface="思源黑体 Regular" panose="020B0500000000000000" charset="-122"/>
              </a:rPr>
              <a:t> </a:t>
            </a:r>
            <a:r>
              <a:rPr lang="en-US" altLang="zh-CN" sz="1600" dirty="0">
                <a:solidFill>
                  <a:schemeClr val="bg1">
                    <a:lumMod val="85000"/>
                  </a:schemeClr>
                </a:solidFill>
                <a:latin typeface="思源黑体 Regular" panose="020B0500000000000000" charset="-122"/>
                <a:ea typeface="思源黑体 Regular" panose="020B0500000000000000" charset="-122"/>
              </a:rPr>
              <a:t>       </a:t>
            </a:r>
            <a:r>
              <a:rPr lang="zh-CN" altLang="en-US" sz="1600" dirty="0">
                <a:solidFill>
                  <a:schemeClr val="bg1">
                    <a:lumMod val="85000"/>
                  </a:schemeClr>
                </a:solidFill>
                <a:latin typeface="思源黑体 Regular" panose="020B0500000000000000" charset="-122"/>
                <a:ea typeface="思源黑体 Regular" panose="020B0500000000000000" charset="-122"/>
              </a:rPr>
              <a:t>如果成功放置一个方块没有撞到边界，游戏得分增加</a:t>
            </a:r>
            <a:r>
              <a:rPr lang="en-US" altLang="zh-CN" sz="1600" dirty="0">
                <a:solidFill>
                  <a:schemeClr val="bg1">
                    <a:lumMod val="85000"/>
                  </a:schemeClr>
                </a:solidFill>
                <a:latin typeface="思源黑体 Regular" panose="020B0500000000000000" charset="-122"/>
                <a:ea typeface="思源黑体 Regular" panose="020B0500000000000000" charset="-122"/>
              </a:rPr>
              <a:t>1</a:t>
            </a:r>
            <a:r>
              <a:rPr lang="zh-CN" altLang="en-US" sz="1600" dirty="0">
                <a:solidFill>
                  <a:schemeClr val="bg1">
                    <a:lumMod val="85000"/>
                  </a:schemeClr>
                </a:solidFill>
                <a:latin typeface="思源黑体 Regular" panose="020B0500000000000000" charset="-122"/>
                <a:ea typeface="思源黑体 Regular" panose="020B0500000000000000" charset="-122"/>
              </a:rPr>
              <a:t>分。如果成功消掉一行，游戏得分额外增加</a:t>
            </a:r>
            <a:r>
              <a:rPr lang="en-US" altLang="zh-CN" sz="1600" dirty="0">
                <a:solidFill>
                  <a:schemeClr val="bg1">
                    <a:lumMod val="85000"/>
                  </a:schemeClr>
                </a:solidFill>
                <a:latin typeface="思源黑体 Regular" panose="020B0500000000000000" charset="-122"/>
                <a:ea typeface="思源黑体 Regular" panose="020B0500000000000000" charset="-122"/>
              </a:rPr>
              <a:t>10</a:t>
            </a:r>
            <a:r>
              <a:rPr lang="zh-CN" altLang="en-US" sz="1600" dirty="0">
                <a:solidFill>
                  <a:schemeClr val="bg1">
                    <a:lumMod val="85000"/>
                  </a:schemeClr>
                </a:solidFill>
                <a:latin typeface="思源黑体 Regular" panose="020B0500000000000000" charset="-122"/>
                <a:ea typeface="思源黑体 Regular" panose="020B0500000000000000" charset="-122"/>
              </a:rPr>
              <a:t>分，而如果撞到边界，则游戏结束。因此，这是一个典型的序列决策问题，强化学习方法特别适合处理此类问题。</a:t>
            </a:r>
            <a:endParaRPr lang="zh-CN" altLang="en-US" sz="1600" dirty="0">
              <a:solidFill>
                <a:schemeClr val="bg1">
                  <a:lumMod val="85000"/>
                </a:schemeClr>
              </a:solidFill>
              <a:latin typeface="思源黑体 Regular" panose="020B0500000000000000" charset="-122"/>
              <a:ea typeface="思源黑体 Regular" panose="020B0500000000000000" charset="-122"/>
            </a:endParaRPr>
          </a:p>
          <a:p>
            <a:pPr algn="l"/>
            <a:r>
              <a:rPr lang="en-US" altLang="zh-CN" sz="1600" dirty="0">
                <a:solidFill>
                  <a:schemeClr val="bg1">
                    <a:lumMod val="85000"/>
                  </a:schemeClr>
                </a:solidFill>
                <a:latin typeface="思源黑体 Regular" panose="020B0500000000000000" charset="-122"/>
                <a:ea typeface="思源黑体 Regular" panose="020B0500000000000000" charset="-122"/>
              </a:rPr>
              <a:t>	</a:t>
            </a:r>
            <a:r>
              <a:rPr lang="zh-CN" altLang="en-US" sz="1600" dirty="0">
                <a:solidFill>
                  <a:schemeClr val="bg1">
                    <a:lumMod val="85000"/>
                  </a:schemeClr>
                </a:solidFill>
                <a:latin typeface="思源黑体 Regular" panose="020B0500000000000000" charset="-122"/>
                <a:ea typeface="思源黑体 Regular" panose="020B0500000000000000" charset="-122"/>
              </a:rPr>
              <a:t>在这个游戏中，</a:t>
            </a:r>
            <a:r>
              <a:rPr sz="1600" dirty="0">
                <a:solidFill>
                  <a:schemeClr val="bg1">
                    <a:lumMod val="85000"/>
                  </a:schemeClr>
                </a:solidFill>
                <a:latin typeface="思源黑体 Regular" panose="020B0500000000000000" charset="-122"/>
                <a:ea typeface="思源黑体 Regular" panose="020B0500000000000000" charset="-122"/>
              </a:rPr>
              <a:t>使用Deep Q Network来学习玩俄罗斯方块游戏的最佳策略。它采用了replay memory和epsilon贪心策略等技术来提高训练效果。整个训练过程会保存模型参数和输Tensorboard日志,可以监控训练过程中的各项指标。</a:t>
            </a:r>
            <a:endParaRPr sz="1600" dirty="0">
              <a:solidFill>
                <a:schemeClr val="bg1">
                  <a:lumMod val="85000"/>
                </a:schemeClr>
              </a:solidFill>
              <a:latin typeface="思源黑体 Regular" panose="020B0500000000000000" charset="-122"/>
              <a:ea typeface="思源黑体 Regular" panose="020B0500000000000000" charset="-122"/>
            </a:endParaRPr>
          </a:p>
          <a:p>
            <a:pPr algn="l"/>
            <a:r>
              <a:rPr lang="en-US" altLang="zh-CN" sz="1600" dirty="0">
                <a:solidFill>
                  <a:schemeClr val="bg1">
                    <a:lumMod val="85000"/>
                  </a:schemeClr>
                </a:solidFill>
                <a:latin typeface="思源黑体 Regular" panose="020B0500000000000000" charset="-122"/>
                <a:ea typeface="思源黑体 Regular" panose="020B0500000000000000" charset="-122"/>
              </a:rPr>
              <a:t>	</a:t>
            </a:r>
            <a:endParaRPr lang="zh-CN" altLang="en-US" sz="1600" dirty="0">
              <a:solidFill>
                <a:schemeClr val="bg1">
                  <a:lumMod val="85000"/>
                </a:schemeClr>
              </a:solidFill>
              <a:latin typeface="思源黑体 Regular" panose="020B0500000000000000" charset="-122"/>
              <a:ea typeface="思源黑体 Regular" panose="020B0500000000000000" charset="-122"/>
            </a:endParaRPr>
          </a:p>
        </p:txBody>
      </p:sp>
      <p:pic>
        <p:nvPicPr>
          <p:cNvPr id="3" name="图片 2"/>
          <p:cNvPicPr>
            <a:picLocks noChangeAspect="1"/>
          </p:cNvPicPr>
          <p:nvPr/>
        </p:nvPicPr>
        <p:blipFill>
          <a:blip r:embed="rId2"/>
          <a:stretch>
            <a:fillRect/>
          </a:stretch>
        </p:blipFill>
        <p:spPr>
          <a:xfrm>
            <a:off x="914400" y="1758315"/>
            <a:ext cx="3463290" cy="4581525"/>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3" name="文本框 3"/>
          <p:cNvSpPr txBox="1"/>
          <p:nvPr/>
        </p:nvSpPr>
        <p:spPr>
          <a:xfrm>
            <a:off x="-1907278" y="-298800"/>
            <a:ext cx="7231380" cy="7785735"/>
          </a:xfrm>
          <a:prstGeom prst="rect">
            <a:avLst/>
          </a:prstGeom>
          <a:noFill/>
        </p:spPr>
        <p:txBody>
          <a:bodyPr wrap="none" rtlCol="0">
            <a:spAutoFit/>
          </a:bodyPr>
          <a:lstStyle/>
          <a:p>
            <a:r>
              <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rPr>
              <a:t>02</a:t>
            </a:r>
            <a:endPar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endParaRPr>
          </a:p>
        </p:txBody>
      </p:sp>
      <p:pic>
        <p:nvPicPr>
          <p:cNvPr id="10" name="任意多边形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176243" flipH="1">
            <a:off x="6372860" y="-147955"/>
            <a:ext cx="1138555" cy="7517765"/>
          </a:xfrm>
          <a:prstGeom prst="rect">
            <a:avLst/>
          </a:prstGeom>
        </p:spPr>
      </p:pic>
      <p:cxnSp>
        <p:nvCxnSpPr>
          <p:cNvPr id="9" name="直接连接符 8"/>
          <p:cNvCxnSpPr/>
          <p:nvPr/>
        </p:nvCxnSpPr>
        <p:spPr>
          <a:xfrm flipV="1">
            <a:off x="5144770" y="0"/>
            <a:ext cx="2459990" cy="6955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018357" y="2483818"/>
            <a:ext cx="5278546" cy="2194741"/>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endParaRPr lang="en-US" sz="66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5" name="文本框 1"/>
          <p:cNvSpPr txBox="1"/>
          <p:nvPr/>
        </p:nvSpPr>
        <p:spPr>
          <a:xfrm>
            <a:off x="6079490" y="3564255"/>
            <a:ext cx="5278546" cy="98869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rPr>
              <a:t>实验的方法和过程</a:t>
            </a:r>
            <a:endPar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14" name="文本框 15"/>
          <p:cNvSpPr txBox="1"/>
          <p:nvPr/>
        </p:nvSpPr>
        <p:spPr>
          <a:xfrm>
            <a:off x="2135597" y="1367928"/>
            <a:ext cx="3468914" cy="1303020"/>
          </a:xfrm>
          <a:prstGeom prst="rect">
            <a:avLst/>
          </a:prstGeom>
          <a:noFill/>
        </p:spPr>
        <p:txBody>
          <a:bodyPr wrap="square" rtlCol="0">
            <a:spAutoFit/>
          </a:bodyPr>
          <a:lstStyle/>
          <a:p>
            <a:pPr>
              <a:lnSpc>
                <a:spcPct val="150000"/>
              </a:lnSpc>
            </a:pPr>
            <a:r>
              <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首先，创建了</a:t>
            </a:r>
            <a:r>
              <a:rPr lang="en-US" altLang="zh-CN"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rl</a:t>
            </a:r>
            <a:r>
              <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环境，并设置了随机种子（</a:t>
            </a:r>
            <a:r>
              <a:rPr lang="en-US" altLang="zh-CN"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seed</a:t>
            </a:r>
            <a:r>
              <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）。这是为了使实验可重复，并在每次运行时提供一致的结果。</a:t>
            </a:r>
            <a:endPar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a:lnSpc>
                <a:spcPct val="150000"/>
              </a:lnSpc>
            </a:pPr>
            <a:r>
              <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创建一个俄罗斯方块环境实例，这个环境是一个俄罗斯方块游戏，用于模拟AI与游戏的交互。</a:t>
            </a:r>
            <a:endPar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a:lnSpc>
                <a:spcPct val="150000"/>
              </a:lnSpc>
            </a:pPr>
            <a:endParaRPr 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15" name="文本框 14"/>
          <p:cNvSpPr txBox="1"/>
          <p:nvPr/>
        </p:nvSpPr>
        <p:spPr>
          <a:xfrm>
            <a:off x="2135597" y="1024393"/>
            <a:ext cx="1793875" cy="3702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环境设置</a:t>
            </a:r>
            <a:endParaRPr 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cxnSp>
        <p:nvCxnSpPr>
          <p:cNvPr id="16" name="直接连接符 6"/>
          <p:cNvCxnSpPr/>
          <p:nvPr/>
        </p:nvCxnSpPr>
        <p:spPr>
          <a:xfrm>
            <a:off x="2239737" y="1352688"/>
            <a:ext cx="612775" cy="0"/>
          </a:xfrm>
          <a:prstGeom prst="line">
            <a:avLst/>
          </a:prstGeom>
          <a:ln>
            <a:solidFill>
              <a:srgbClr val="739FC4">
                <a:alpha val="30000"/>
              </a:srgbClr>
            </a:solidFill>
          </a:ln>
        </p:spPr>
        <p:style>
          <a:lnRef idx="1">
            <a:schemeClr val="accent1"/>
          </a:lnRef>
          <a:fillRef idx="0">
            <a:schemeClr val="accent1"/>
          </a:fillRef>
          <a:effectRef idx="0">
            <a:schemeClr val="accent1"/>
          </a:effectRef>
          <a:fontRef idx="minor">
            <a:schemeClr val="tx1"/>
          </a:fontRef>
        </p:style>
      </p:cxnSp>
      <p:sp>
        <p:nvSpPr>
          <p:cNvPr id="17" name="椭圆 6"/>
          <p:cNvSpPr/>
          <p:nvPr/>
        </p:nvSpPr>
        <p:spPr>
          <a:xfrm>
            <a:off x="1520282" y="1042808"/>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18" name="椭圆 5"/>
          <p:cNvSpPr/>
          <p:nvPr/>
        </p:nvSpPr>
        <p:spPr>
          <a:xfrm>
            <a:off x="1558382" y="1080908"/>
            <a:ext cx="162560" cy="162560"/>
          </a:xfrm>
          <a:prstGeom prst="ellipse">
            <a:avLst/>
          </a:prstGeom>
          <a:solidFill>
            <a:srgbClr val="709ABE"/>
          </a:solid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22" name="椭圆 4"/>
          <p:cNvSpPr/>
          <p:nvPr/>
        </p:nvSpPr>
        <p:spPr>
          <a:xfrm>
            <a:off x="1520282" y="2464573"/>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23" name="椭圆 3"/>
          <p:cNvSpPr/>
          <p:nvPr/>
        </p:nvSpPr>
        <p:spPr>
          <a:xfrm>
            <a:off x="1558382" y="2502673"/>
            <a:ext cx="162560" cy="162560"/>
          </a:xfrm>
          <a:prstGeom prst="ellipse">
            <a:avLst/>
          </a:prstGeom>
          <a:solidFill>
            <a:srgbClr val="709ABE"/>
          </a:solid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34" name="椭圆 2"/>
          <p:cNvSpPr/>
          <p:nvPr/>
        </p:nvSpPr>
        <p:spPr>
          <a:xfrm>
            <a:off x="1520282" y="3872368"/>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cxnSp>
        <p:nvCxnSpPr>
          <p:cNvPr id="37" name="直接连接符 5"/>
          <p:cNvCxnSpPr/>
          <p:nvPr/>
        </p:nvCxnSpPr>
        <p:spPr>
          <a:xfrm>
            <a:off x="1639262" y="1280552"/>
            <a:ext cx="0" cy="1184284"/>
          </a:xfrm>
          <a:prstGeom prst="line">
            <a:avLst/>
          </a:prstGeom>
          <a:ln>
            <a:solidFill>
              <a:srgbClr val="739FC4"/>
            </a:solidFill>
          </a:ln>
        </p:spPr>
        <p:style>
          <a:lnRef idx="1">
            <a:schemeClr val="accent1"/>
          </a:lnRef>
          <a:fillRef idx="0">
            <a:schemeClr val="accent1"/>
          </a:fillRef>
          <a:effectRef idx="0">
            <a:schemeClr val="accent1"/>
          </a:effectRef>
          <a:fontRef idx="minor">
            <a:schemeClr val="tx1"/>
          </a:fontRef>
        </p:style>
      </p:cxnSp>
      <p:cxnSp>
        <p:nvCxnSpPr>
          <p:cNvPr id="38" name="直接连接符 4"/>
          <p:cNvCxnSpPr/>
          <p:nvPr/>
        </p:nvCxnSpPr>
        <p:spPr>
          <a:xfrm>
            <a:off x="1639262" y="2702417"/>
            <a:ext cx="0" cy="1170250"/>
          </a:xfrm>
          <a:prstGeom prst="line">
            <a:avLst/>
          </a:prstGeom>
          <a:ln>
            <a:solidFill>
              <a:srgbClr val="739FC4"/>
            </a:solidFill>
          </a:ln>
        </p:spPr>
        <p:style>
          <a:lnRef idx="1">
            <a:schemeClr val="accent1"/>
          </a:lnRef>
          <a:fillRef idx="0">
            <a:schemeClr val="accent1"/>
          </a:fillRef>
          <a:effectRef idx="0">
            <a:schemeClr val="accent1"/>
          </a:effectRef>
          <a:fontRef idx="minor">
            <a:schemeClr val="tx1"/>
          </a:fontRef>
        </p:style>
      </p:cxnSp>
      <p:cxnSp>
        <p:nvCxnSpPr>
          <p:cNvPr id="41" name="直接连接符 3"/>
          <p:cNvCxnSpPr/>
          <p:nvPr/>
        </p:nvCxnSpPr>
        <p:spPr>
          <a:xfrm>
            <a:off x="1639262" y="4110248"/>
            <a:ext cx="0" cy="2398128"/>
          </a:xfrm>
          <a:prstGeom prst="line">
            <a:avLst/>
          </a:prstGeom>
          <a:ln>
            <a:solidFill>
              <a:srgbClr val="739FC4"/>
            </a:solidFill>
          </a:ln>
        </p:spPr>
        <p:style>
          <a:lnRef idx="1">
            <a:schemeClr val="accent1"/>
          </a:lnRef>
          <a:fillRef idx="0">
            <a:schemeClr val="accent1"/>
          </a:fillRef>
          <a:effectRef idx="0">
            <a:schemeClr val="accent1"/>
          </a:effectRef>
          <a:fontRef idx="minor">
            <a:schemeClr val="tx1"/>
          </a:fontRef>
        </p:style>
      </p:cxnSp>
      <p:sp>
        <p:nvSpPr>
          <p:cNvPr id="6" name="文本框 12"/>
          <p:cNvSpPr txBox="1"/>
          <p:nvPr/>
        </p:nvSpPr>
        <p:spPr>
          <a:xfrm>
            <a:off x="4211258" y="341115"/>
            <a:ext cx="3947160" cy="145224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rPr>
              <a:t>实验的方法和过程</a:t>
            </a:r>
            <a:endParaRPr lang="zh-CN" altLang="en-US"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7" name="文本框 11"/>
          <p:cNvSpPr txBox="1"/>
          <p:nvPr/>
        </p:nvSpPr>
        <p:spPr>
          <a:xfrm>
            <a:off x="4230308" y="33140"/>
            <a:ext cx="3765133" cy="307777"/>
          </a:xfrm>
          <a:prstGeom prst="rect">
            <a:avLst/>
          </a:prstGeom>
          <a:noFill/>
        </p:spPr>
        <p:txBody>
          <a:bodyPr wrap="none" rtlCol="0">
            <a:spAutoFit/>
          </a:bodyPr>
          <a:lstStyle/>
          <a:p>
            <a:pPr algn="l"/>
            <a:r>
              <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rPr>
              <a:t>Methods and processes of experimentation</a:t>
            </a:r>
            <a:endParaRPr lang="en-US" sz="1400" dirty="0">
              <a:solidFill>
                <a:srgbClr val="739FC4">
                  <a:alpha val="60000"/>
                </a:srgbClr>
              </a:solidFill>
              <a:uFillTx/>
              <a:latin typeface="思源黑体 Regular" panose="020B0500000000000000" charset="-122"/>
              <a:ea typeface="思源黑体 Regular" panose="020B0500000000000000" charset="-122"/>
              <a:cs typeface="思源黑体 Regular" panose="020B0500000000000000" charset="-122"/>
            </a:endParaRPr>
          </a:p>
        </p:txBody>
      </p:sp>
      <p:sp>
        <p:nvSpPr>
          <p:cNvPr id="5" name="文本框 10"/>
          <p:cNvSpPr txBox="1"/>
          <p:nvPr/>
        </p:nvSpPr>
        <p:spPr>
          <a:xfrm>
            <a:off x="2135597" y="2787153"/>
            <a:ext cx="3468914" cy="1060450"/>
          </a:xfrm>
          <a:prstGeom prst="rect">
            <a:avLst/>
          </a:prstGeom>
          <a:noFill/>
        </p:spPr>
        <p:txBody>
          <a:bodyPr wrap="square" rtlCol="0">
            <a:spAutoFit/>
          </a:bodyPr>
          <a:lstStyle/>
          <a:p>
            <a:pPr>
              <a:lnSpc>
                <a:spcPct val="150000"/>
              </a:lnSpc>
            </a:pPr>
            <a:r>
              <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创建一个DeepQNetwork模型，这个模型是基于深度学习的强化学习模型，用于预测下一步的最佳行动。</a:t>
            </a:r>
            <a:endPar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a:lnSpc>
                <a:spcPct val="150000"/>
              </a:lnSpc>
            </a:pPr>
            <a:r>
              <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sym typeface="+mn-ea"/>
              </a:rPr>
              <a:t>创建一个优化器（optimizer）和一个损失函数（criterion），用于训练模型。</a:t>
            </a:r>
            <a:endPar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8" name="文本框 9"/>
          <p:cNvSpPr txBox="1"/>
          <p:nvPr/>
        </p:nvSpPr>
        <p:spPr>
          <a:xfrm>
            <a:off x="2135597" y="2443618"/>
            <a:ext cx="1793875" cy="3702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模型</a:t>
            </a:r>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设置</a:t>
            </a:r>
            <a:endPar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cxnSp>
        <p:nvCxnSpPr>
          <p:cNvPr id="9" name="直接连接符 2"/>
          <p:cNvCxnSpPr/>
          <p:nvPr/>
        </p:nvCxnSpPr>
        <p:spPr>
          <a:xfrm>
            <a:off x="2239737" y="2771913"/>
            <a:ext cx="612775" cy="0"/>
          </a:xfrm>
          <a:prstGeom prst="line">
            <a:avLst/>
          </a:prstGeom>
          <a:ln>
            <a:solidFill>
              <a:srgbClr val="739FC4">
                <a:alpha val="30000"/>
              </a:srgbClr>
            </a:solidFill>
          </a:ln>
        </p:spPr>
        <p:style>
          <a:lnRef idx="1">
            <a:schemeClr val="accent1"/>
          </a:lnRef>
          <a:fillRef idx="0">
            <a:schemeClr val="accent1"/>
          </a:fillRef>
          <a:effectRef idx="0">
            <a:schemeClr val="accent1"/>
          </a:effectRef>
          <a:fontRef idx="minor">
            <a:schemeClr val="tx1"/>
          </a:fontRef>
        </p:style>
      </p:cxnSp>
      <p:sp>
        <p:nvSpPr>
          <p:cNvPr id="13" name="任意多边形 34"/>
          <p:cNvSpPr>
            <a:spLocks noChangeAspect="1" noChangeArrowheads="1"/>
          </p:cNvSpPr>
          <p:nvPr/>
        </p:nvSpPr>
        <p:spPr bwMode="auto">
          <a:xfrm>
            <a:off x="962752" y="1026298"/>
            <a:ext cx="384175" cy="414655"/>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rgbClr val="709ABE"/>
          </a:solidFill>
          <a:ln>
            <a:noFill/>
          </a:ln>
          <a:effectLst/>
        </p:spPr>
        <p:txBody>
          <a:bodyPr wrap="none" anchor="ctr"/>
          <a:lstStyle/>
          <a:p>
            <a:endParaRPr lang="zh-CN" altLang="en-US" sz="1635"/>
          </a:p>
        </p:txBody>
      </p:sp>
      <p:sp>
        <p:nvSpPr>
          <p:cNvPr id="93" name="任意多边形 35"/>
          <p:cNvSpPr>
            <a:spLocks noChangeAspect="1" noChangeArrowheads="1"/>
          </p:cNvSpPr>
          <p:nvPr/>
        </p:nvSpPr>
        <p:spPr bwMode="auto">
          <a:xfrm>
            <a:off x="934812" y="2472828"/>
            <a:ext cx="426720" cy="312420"/>
          </a:xfrm>
          <a:custGeom>
            <a:avLst/>
            <a:gdLst>
              <a:gd name="T0" fmla="*/ 238989 w 2612"/>
              <a:gd name="T1" fmla="*/ 65104 h 1909"/>
              <a:gd name="T2" fmla="*/ 322787 w 2612"/>
              <a:gd name="T3" fmla="*/ 65104 h 1909"/>
              <a:gd name="T4" fmla="*/ 267933 w 2612"/>
              <a:gd name="T5" fmla="*/ 97932 h 1909"/>
              <a:gd name="T6" fmla="*/ 265176 w 2612"/>
              <a:gd name="T7" fmla="*/ 108966 h 1909"/>
              <a:gd name="T8" fmla="*/ 272067 w 2612"/>
              <a:gd name="T9" fmla="*/ 112828 h 1909"/>
              <a:gd name="T10" fmla="*/ 276202 w 2612"/>
              <a:gd name="T11" fmla="*/ 111725 h 1909"/>
              <a:gd name="T12" fmla="*/ 356003 w 2612"/>
              <a:gd name="T13" fmla="*/ 63862 h 1909"/>
              <a:gd name="T14" fmla="*/ 359862 w 2612"/>
              <a:gd name="T15" fmla="*/ 56966 h 1909"/>
              <a:gd name="T16" fmla="*/ 356003 w 2612"/>
              <a:gd name="T17" fmla="*/ 50069 h 1909"/>
              <a:gd name="T18" fmla="*/ 276202 w 2612"/>
              <a:gd name="T19" fmla="*/ 2345 h 1909"/>
              <a:gd name="T20" fmla="*/ 265176 w 2612"/>
              <a:gd name="T21" fmla="*/ 5103 h 1909"/>
              <a:gd name="T22" fmla="*/ 267933 w 2612"/>
              <a:gd name="T23" fmla="*/ 16138 h 1909"/>
              <a:gd name="T24" fmla="*/ 322787 w 2612"/>
              <a:gd name="T25" fmla="*/ 48966 h 1909"/>
              <a:gd name="T26" fmla="*/ 238989 w 2612"/>
              <a:gd name="T27" fmla="*/ 48966 h 1909"/>
              <a:gd name="T28" fmla="*/ 155881 w 2612"/>
              <a:gd name="T29" fmla="*/ 132139 h 1909"/>
              <a:gd name="T30" fmla="*/ 88760 w 2612"/>
              <a:gd name="T31" fmla="*/ 199312 h 1909"/>
              <a:gd name="T32" fmla="*/ 7994 w 2612"/>
              <a:gd name="T33" fmla="*/ 199312 h 1909"/>
              <a:gd name="T34" fmla="*/ 0 w 2612"/>
              <a:gd name="T35" fmla="*/ 207312 h 1909"/>
              <a:gd name="T36" fmla="*/ 7994 w 2612"/>
              <a:gd name="T37" fmla="*/ 215312 h 1909"/>
              <a:gd name="T38" fmla="*/ 88760 w 2612"/>
              <a:gd name="T39" fmla="*/ 215312 h 1909"/>
              <a:gd name="T40" fmla="*/ 172006 w 2612"/>
              <a:gd name="T41" fmla="*/ 132139 h 1909"/>
              <a:gd name="T42" fmla="*/ 238989 w 2612"/>
              <a:gd name="T43" fmla="*/ 65104 h 1909"/>
              <a:gd name="T44" fmla="*/ 7994 w 2612"/>
              <a:gd name="T45" fmla="*/ 65104 h 1909"/>
              <a:gd name="T46" fmla="*/ 88760 w 2612"/>
              <a:gd name="T47" fmla="*/ 65104 h 1909"/>
              <a:gd name="T48" fmla="*/ 132175 w 2612"/>
              <a:gd name="T49" fmla="*/ 80966 h 1909"/>
              <a:gd name="T50" fmla="*/ 137274 w 2612"/>
              <a:gd name="T51" fmla="*/ 82897 h 1909"/>
              <a:gd name="T52" fmla="*/ 143476 w 2612"/>
              <a:gd name="T53" fmla="*/ 80001 h 1909"/>
              <a:gd name="T54" fmla="*/ 142511 w 2612"/>
              <a:gd name="T55" fmla="*/ 68690 h 1909"/>
              <a:gd name="T56" fmla="*/ 88760 w 2612"/>
              <a:gd name="T57" fmla="*/ 48966 h 1909"/>
              <a:gd name="T58" fmla="*/ 7994 w 2612"/>
              <a:gd name="T59" fmla="*/ 48966 h 1909"/>
              <a:gd name="T60" fmla="*/ 0 w 2612"/>
              <a:gd name="T61" fmla="*/ 56966 h 1909"/>
              <a:gd name="T62" fmla="*/ 7994 w 2612"/>
              <a:gd name="T63" fmla="*/ 65104 h 1909"/>
              <a:gd name="T64" fmla="*/ 356003 w 2612"/>
              <a:gd name="T65" fmla="*/ 200415 h 1909"/>
              <a:gd name="T66" fmla="*/ 276202 w 2612"/>
              <a:gd name="T67" fmla="*/ 152691 h 1909"/>
              <a:gd name="T68" fmla="*/ 265176 w 2612"/>
              <a:gd name="T69" fmla="*/ 155449 h 1909"/>
              <a:gd name="T70" fmla="*/ 267933 w 2612"/>
              <a:gd name="T71" fmla="*/ 166484 h 1909"/>
              <a:gd name="T72" fmla="*/ 322787 w 2612"/>
              <a:gd name="T73" fmla="*/ 199312 h 1909"/>
              <a:gd name="T74" fmla="*/ 238989 w 2612"/>
              <a:gd name="T75" fmla="*/ 199312 h 1909"/>
              <a:gd name="T76" fmla="*/ 194334 w 2612"/>
              <a:gd name="T77" fmla="*/ 182346 h 1909"/>
              <a:gd name="T78" fmla="*/ 183032 w 2612"/>
              <a:gd name="T79" fmla="*/ 183036 h 1909"/>
              <a:gd name="T80" fmla="*/ 183721 w 2612"/>
              <a:gd name="T81" fmla="*/ 194346 h 1909"/>
              <a:gd name="T82" fmla="*/ 238989 w 2612"/>
              <a:gd name="T83" fmla="*/ 215312 h 1909"/>
              <a:gd name="T84" fmla="*/ 322787 w 2612"/>
              <a:gd name="T85" fmla="*/ 215312 h 1909"/>
              <a:gd name="T86" fmla="*/ 267933 w 2612"/>
              <a:gd name="T87" fmla="*/ 248139 h 1909"/>
              <a:gd name="T88" fmla="*/ 265176 w 2612"/>
              <a:gd name="T89" fmla="*/ 259174 h 1909"/>
              <a:gd name="T90" fmla="*/ 272067 w 2612"/>
              <a:gd name="T91" fmla="*/ 263174 h 1909"/>
              <a:gd name="T92" fmla="*/ 276202 w 2612"/>
              <a:gd name="T93" fmla="*/ 261933 h 1909"/>
              <a:gd name="T94" fmla="*/ 356003 w 2612"/>
              <a:gd name="T95" fmla="*/ 214208 h 1909"/>
              <a:gd name="T96" fmla="*/ 359862 w 2612"/>
              <a:gd name="T97" fmla="*/ 207312 h 1909"/>
              <a:gd name="T98" fmla="*/ 356003 w 2612"/>
              <a:gd name="T99" fmla="*/ 200415 h 19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12" h="1909">
                <a:moveTo>
                  <a:pt x="1734" y="472"/>
                </a:moveTo>
                <a:lnTo>
                  <a:pt x="2342" y="472"/>
                </a:lnTo>
                <a:lnTo>
                  <a:pt x="1944" y="710"/>
                </a:lnTo>
                <a:cubicBezTo>
                  <a:pt x="1916" y="726"/>
                  <a:pt x="1907" y="762"/>
                  <a:pt x="1924" y="790"/>
                </a:cubicBezTo>
                <a:cubicBezTo>
                  <a:pt x="1934" y="808"/>
                  <a:pt x="1954" y="818"/>
                  <a:pt x="1974" y="818"/>
                </a:cubicBezTo>
                <a:cubicBezTo>
                  <a:pt x="1984" y="818"/>
                  <a:pt x="1994" y="815"/>
                  <a:pt x="2004" y="810"/>
                </a:cubicBezTo>
                <a:lnTo>
                  <a:pt x="2583" y="463"/>
                </a:lnTo>
                <a:cubicBezTo>
                  <a:pt x="2601" y="453"/>
                  <a:pt x="2611" y="434"/>
                  <a:pt x="2611" y="413"/>
                </a:cubicBezTo>
                <a:cubicBezTo>
                  <a:pt x="2611" y="393"/>
                  <a:pt x="2601" y="374"/>
                  <a:pt x="2583" y="363"/>
                </a:cubicBezTo>
                <a:lnTo>
                  <a:pt x="2004" y="17"/>
                </a:lnTo>
                <a:cubicBezTo>
                  <a:pt x="1976" y="0"/>
                  <a:pt x="1940" y="9"/>
                  <a:pt x="1924" y="37"/>
                </a:cubicBezTo>
                <a:cubicBezTo>
                  <a:pt x="1907" y="65"/>
                  <a:pt x="1916" y="101"/>
                  <a:pt x="1944" y="117"/>
                </a:cubicBezTo>
                <a:lnTo>
                  <a:pt x="2342" y="355"/>
                </a:lnTo>
                <a:lnTo>
                  <a:pt x="1734" y="355"/>
                </a:lnTo>
                <a:cubicBezTo>
                  <a:pt x="1401" y="355"/>
                  <a:pt x="1131" y="626"/>
                  <a:pt x="1131" y="958"/>
                </a:cubicBezTo>
                <a:cubicBezTo>
                  <a:pt x="1131" y="1226"/>
                  <a:pt x="913" y="1445"/>
                  <a:pt x="644" y="1445"/>
                </a:cubicBezTo>
                <a:lnTo>
                  <a:pt x="58" y="1445"/>
                </a:lnTo>
                <a:cubicBezTo>
                  <a:pt x="26" y="1445"/>
                  <a:pt x="0" y="1471"/>
                  <a:pt x="0" y="1503"/>
                </a:cubicBezTo>
                <a:cubicBezTo>
                  <a:pt x="0" y="1535"/>
                  <a:pt x="26" y="1561"/>
                  <a:pt x="58" y="1561"/>
                </a:cubicBezTo>
                <a:lnTo>
                  <a:pt x="644" y="1561"/>
                </a:lnTo>
                <a:cubicBezTo>
                  <a:pt x="977" y="1561"/>
                  <a:pt x="1248" y="1291"/>
                  <a:pt x="1248" y="958"/>
                </a:cubicBezTo>
                <a:cubicBezTo>
                  <a:pt x="1248" y="690"/>
                  <a:pt x="1465" y="472"/>
                  <a:pt x="1734" y="472"/>
                </a:cubicBezTo>
                <a:close/>
                <a:moveTo>
                  <a:pt x="58" y="472"/>
                </a:moveTo>
                <a:lnTo>
                  <a:pt x="644" y="472"/>
                </a:lnTo>
                <a:cubicBezTo>
                  <a:pt x="759" y="472"/>
                  <a:pt x="871" y="513"/>
                  <a:pt x="959" y="587"/>
                </a:cubicBezTo>
                <a:cubicBezTo>
                  <a:pt x="970" y="596"/>
                  <a:pt x="983" y="601"/>
                  <a:pt x="996" y="601"/>
                </a:cubicBezTo>
                <a:cubicBezTo>
                  <a:pt x="1013" y="601"/>
                  <a:pt x="1029" y="594"/>
                  <a:pt x="1041" y="580"/>
                </a:cubicBezTo>
                <a:cubicBezTo>
                  <a:pt x="1062" y="555"/>
                  <a:pt x="1059" y="519"/>
                  <a:pt x="1034" y="498"/>
                </a:cubicBezTo>
                <a:cubicBezTo>
                  <a:pt x="925" y="406"/>
                  <a:pt x="787" y="355"/>
                  <a:pt x="644" y="355"/>
                </a:cubicBezTo>
                <a:lnTo>
                  <a:pt x="58" y="355"/>
                </a:lnTo>
                <a:cubicBezTo>
                  <a:pt x="26" y="355"/>
                  <a:pt x="0" y="381"/>
                  <a:pt x="0" y="413"/>
                </a:cubicBezTo>
                <a:cubicBezTo>
                  <a:pt x="0" y="446"/>
                  <a:pt x="26" y="472"/>
                  <a:pt x="58" y="472"/>
                </a:cubicBezTo>
                <a:close/>
                <a:moveTo>
                  <a:pt x="2583" y="1453"/>
                </a:moveTo>
                <a:lnTo>
                  <a:pt x="2004" y="1107"/>
                </a:lnTo>
                <a:cubicBezTo>
                  <a:pt x="1976" y="1090"/>
                  <a:pt x="1940" y="1099"/>
                  <a:pt x="1924" y="1127"/>
                </a:cubicBezTo>
                <a:cubicBezTo>
                  <a:pt x="1907" y="1154"/>
                  <a:pt x="1916" y="1190"/>
                  <a:pt x="1944" y="1207"/>
                </a:cubicBezTo>
                <a:lnTo>
                  <a:pt x="2342" y="1445"/>
                </a:lnTo>
                <a:lnTo>
                  <a:pt x="1734" y="1445"/>
                </a:lnTo>
                <a:cubicBezTo>
                  <a:pt x="1614" y="1445"/>
                  <a:pt x="1499" y="1401"/>
                  <a:pt x="1410" y="1322"/>
                </a:cubicBezTo>
                <a:cubicBezTo>
                  <a:pt x="1386" y="1300"/>
                  <a:pt x="1349" y="1303"/>
                  <a:pt x="1328" y="1327"/>
                </a:cubicBezTo>
                <a:cubicBezTo>
                  <a:pt x="1307" y="1351"/>
                  <a:pt x="1309" y="1388"/>
                  <a:pt x="1333" y="1409"/>
                </a:cubicBezTo>
                <a:cubicBezTo>
                  <a:pt x="1443" y="1507"/>
                  <a:pt x="1586" y="1561"/>
                  <a:pt x="1734" y="1561"/>
                </a:cubicBezTo>
                <a:lnTo>
                  <a:pt x="2342" y="1561"/>
                </a:lnTo>
                <a:lnTo>
                  <a:pt x="1944" y="1799"/>
                </a:lnTo>
                <a:cubicBezTo>
                  <a:pt x="1916" y="1816"/>
                  <a:pt x="1907" y="1852"/>
                  <a:pt x="1924" y="1879"/>
                </a:cubicBezTo>
                <a:cubicBezTo>
                  <a:pt x="1934" y="1897"/>
                  <a:pt x="1954" y="1908"/>
                  <a:pt x="1974" y="1908"/>
                </a:cubicBezTo>
                <a:cubicBezTo>
                  <a:pt x="1984" y="1908"/>
                  <a:pt x="1994" y="1905"/>
                  <a:pt x="2004" y="1899"/>
                </a:cubicBezTo>
                <a:lnTo>
                  <a:pt x="2583" y="1553"/>
                </a:lnTo>
                <a:cubicBezTo>
                  <a:pt x="2601" y="1543"/>
                  <a:pt x="2611" y="1524"/>
                  <a:pt x="2611" y="1503"/>
                </a:cubicBezTo>
                <a:cubicBezTo>
                  <a:pt x="2611" y="1482"/>
                  <a:pt x="2601" y="1463"/>
                  <a:pt x="2583" y="1453"/>
                </a:cubicBezTo>
                <a:close/>
              </a:path>
            </a:pathLst>
          </a:custGeom>
          <a:solidFill>
            <a:srgbClr val="709ABE"/>
          </a:solidFill>
          <a:ln>
            <a:noFill/>
          </a:ln>
          <a:effectLst/>
        </p:spPr>
        <p:txBody>
          <a:bodyPr wrap="none" anchor="ctr"/>
          <a:lstStyle/>
          <a:p>
            <a:endParaRPr lang="zh-CN" altLang="en-US" sz="1635"/>
          </a:p>
        </p:txBody>
      </p:sp>
      <p:sp>
        <p:nvSpPr>
          <p:cNvPr id="2" name="椭圆 2"/>
          <p:cNvSpPr/>
          <p:nvPr/>
        </p:nvSpPr>
        <p:spPr>
          <a:xfrm>
            <a:off x="1520281" y="5221624"/>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4" name="椭圆 1"/>
          <p:cNvSpPr/>
          <p:nvPr/>
        </p:nvSpPr>
        <p:spPr>
          <a:xfrm>
            <a:off x="1558381" y="5259724"/>
            <a:ext cx="162560" cy="162560"/>
          </a:xfrm>
          <a:prstGeom prst="ellipse">
            <a:avLst/>
          </a:prstGeom>
          <a:solidFill>
            <a:srgbClr val="7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20" name="文本框 8"/>
          <p:cNvSpPr txBox="1"/>
          <p:nvPr/>
        </p:nvSpPr>
        <p:spPr>
          <a:xfrm>
            <a:off x="2135595" y="5375294"/>
            <a:ext cx="3468907" cy="1303020"/>
          </a:xfrm>
          <a:prstGeom prst="rect">
            <a:avLst/>
          </a:prstGeom>
          <a:noFill/>
        </p:spPr>
        <p:txBody>
          <a:bodyPr wrap="square" rtlCol="0">
            <a:spAutoFit/>
          </a:bodyPr>
          <a:lstStyle/>
          <a:p>
            <a:pPr>
              <a:lnSpc>
                <a:spcPct val="150000"/>
              </a:lnSpc>
            </a:pPr>
            <a:r>
              <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在每个训练时期（epoch）中，对于当前状态（state），计算所有可能的下一步状态（next_steps），根据一定的策略（exploration or exploitation）选择一个行动（action），并计算该行动带来的奖励（reward）和下一步是否为终止状态（done）。</a:t>
            </a:r>
            <a:endParaRPr sz="105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21" name="文本框 7"/>
          <p:cNvSpPr txBox="1"/>
          <p:nvPr/>
        </p:nvSpPr>
        <p:spPr>
          <a:xfrm>
            <a:off x="2135505" y="4890770"/>
            <a:ext cx="1487805" cy="3702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模型</a:t>
            </a:r>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训练</a:t>
            </a:r>
            <a:endPar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cxnSp>
        <p:nvCxnSpPr>
          <p:cNvPr id="24" name="直接连接符 1"/>
          <p:cNvCxnSpPr/>
          <p:nvPr/>
        </p:nvCxnSpPr>
        <p:spPr>
          <a:xfrm>
            <a:off x="2239736" y="5252739"/>
            <a:ext cx="612775" cy="0"/>
          </a:xfrm>
          <a:prstGeom prst="line">
            <a:avLst/>
          </a:prstGeom>
          <a:ln>
            <a:solidFill>
              <a:srgbClr val="739FC4">
                <a:alpha val="30000"/>
              </a:srgbClr>
            </a:solidFill>
          </a:ln>
        </p:spPr>
        <p:style>
          <a:lnRef idx="1">
            <a:schemeClr val="accent1"/>
          </a:lnRef>
          <a:fillRef idx="0">
            <a:schemeClr val="accent1"/>
          </a:fillRef>
          <a:effectRef idx="0">
            <a:schemeClr val="accent1"/>
          </a:effectRef>
          <a:fontRef idx="minor">
            <a:schemeClr val="tx1"/>
          </a:fontRef>
        </p:style>
      </p:cxnSp>
      <p:sp>
        <p:nvSpPr>
          <p:cNvPr id="26" name="任意多边形 1"/>
          <p:cNvSpPr/>
          <p:nvPr/>
        </p:nvSpPr>
        <p:spPr>
          <a:xfrm>
            <a:off x="924017" y="5180349"/>
            <a:ext cx="426720" cy="411480"/>
          </a:xfrm>
          <a:custGeom>
            <a:avLst/>
            <a:gdLst/>
            <a:ahLst/>
            <a:cxnLst>
              <a:cxn ang="0">
                <a:pos x="wd2" y="hd2"/>
              </a:cxn>
              <a:cxn ang="5400000">
                <a:pos x="wd2" y="hd2"/>
              </a:cxn>
              <a:cxn ang="10800000">
                <a:pos x="wd2" y="hd2"/>
              </a:cxn>
              <a:cxn ang="16200000">
                <a:pos x="wd2" y="hd2"/>
              </a:cxn>
            </a:cxnLst>
            <a:rect l="0" t="0" r="r" b="b"/>
            <a:pathLst>
              <a:path w="21600" h="21600" extrusionOk="0">
                <a:moveTo>
                  <a:pt x="19708" y="3835"/>
                </a:moveTo>
                <a:lnTo>
                  <a:pt x="10879" y="17609"/>
                </a:lnTo>
                <a:lnTo>
                  <a:pt x="11273" y="17609"/>
                </a:lnTo>
                <a:lnTo>
                  <a:pt x="17107" y="19957"/>
                </a:lnTo>
                <a:lnTo>
                  <a:pt x="19708" y="3835"/>
                </a:lnTo>
                <a:close/>
                <a:moveTo>
                  <a:pt x="17737" y="3678"/>
                </a:moveTo>
                <a:lnTo>
                  <a:pt x="2050" y="14087"/>
                </a:lnTo>
                <a:lnTo>
                  <a:pt x="6228" y="15730"/>
                </a:lnTo>
                <a:lnTo>
                  <a:pt x="6307" y="15730"/>
                </a:lnTo>
                <a:lnTo>
                  <a:pt x="17737" y="3678"/>
                </a:lnTo>
                <a:close/>
                <a:moveTo>
                  <a:pt x="19708" y="2583"/>
                </a:moveTo>
                <a:lnTo>
                  <a:pt x="6858" y="16278"/>
                </a:lnTo>
                <a:lnTo>
                  <a:pt x="8672" y="19565"/>
                </a:lnTo>
                <a:lnTo>
                  <a:pt x="19708" y="2583"/>
                </a:lnTo>
                <a:close/>
                <a:moveTo>
                  <a:pt x="20891" y="0"/>
                </a:moveTo>
                <a:lnTo>
                  <a:pt x="21048" y="157"/>
                </a:lnTo>
                <a:lnTo>
                  <a:pt x="21364" y="157"/>
                </a:lnTo>
                <a:lnTo>
                  <a:pt x="21442" y="391"/>
                </a:lnTo>
                <a:lnTo>
                  <a:pt x="21600" y="548"/>
                </a:lnTo>
                <a:lnTo>
                  <a:pt x="21600" y="861"/>
                </a:lnTo>
                <a:lnTo>
                  <a:pt x="18210" y="21052"/>
                </a:lnTo>
                <a:lnTo>
                  <a:pt x="18053" y="21287"/>
                </a:lnTo>
                <a:lnTo>
                  <a:pt x="17895" y="21443"/>
                </a:lnTo>
                <a:lnTo>
                  <a:pt x="17501" y="21600"/>
                </a:lnTo>
                <a:lnTo>
                  <a:pt x="17343" y="21443"/>
                </a:lnTo>
                <a:lnTo>
                  <a:pt x="10721" y="18861"/>
                </a:lnTo>
                <a:lnTo>
                  <a:pt x="9381" y="21209"/>
                </a:lnTo>
                <a:lnTo>
                  <a:pt x="9066" y="21443"/>
                </a:lnTo>
                <a:lnTo>
                  <a:pt x="8672" y="21600"/>
                </a:lnTo>
                <a:lnTo>
                  <a:pt x="8435" y="21443"/>
                </a:lnTo>
                <a:lnTo>
                  <a:pt x="8120" y="21209"/>
                </a:lnTo>
                <a:lnTo>
                  <a:pt x="5676" y="16904"/>
                </a:lnTo>
                <a:lnTo>
                  <a:pt x="394" y="14791"/>
                </a:lnTo>
                <a:lnTo>
                  <a:pt x="158" y="14635"/>
                </a:lnTo>
                <a:lnTo>
                  <a:pt x="0" y="14478"/>
                </a:lnTo>
                <a:lnTo>
                  <a:pt x="0" y="13774"/>
                </a:lnTo>
                <a:lnTo>
                  <a:pt x="315" y="13696"/>
                </a:lnTo>
                <a:lnTo>
                  <a:pt x="20496" y="157"/>
                </a:lnTo>
                <a:lnTo>
                  <a:pt x="20812" y="157"/>
                </a:lnTo>
                <a:lnTo>
                  <a:pt x="20891" y="0"/>
                </a:lnTo>
                <a:close/>
              </a:path>
            </a:pathLst>
          </a:custGeom>
          <a:solidFill>
            <a:srgbClr val="739FC4"/>
          </a:solidFill>
          <a:ln w="12700" cap="flat">
            <a:noFill/>
            <a:miter lim="400000"/>
          </a:ln>
          <a:effectLst/>
        </p:spPr>
        <p:txBody>
          <a:bodyPr wrap="square" lIns="22860" tIns="22860" rIns="22860" bIns="22860" numCol="1" anchor="t">
            <a:noAutofit/>
          </a:bodyPr>
          <a:lstStyle/>
          <a:p>
            <a:pPr defTabSz="457200">
              <a:defRPr sz="1800">
                <a:latin typeface="Calibri" panose="020F0502020204030204"/>
                <a:ea typeface="Calibri" panose="020F0502020204030204"/>
                <a:cs typeface="Calibri" panose="020F0502020204030204"/>
                <a:sym typeface="Calibri" panose="020F0502020204030204"/>
              </a:defRPr>
            </a:pPr>
            <a:endParaRPr sz="900">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endParaRPr>
          </a:p>
        </p:txBody>
      </p:sp>
      <p:sp>
        <p:nvSpPr>
          <p:cNvPr id="27" name="文本框 15"/>
          <p:cNvSpPr txBox="1"/>
          <p:nvPr/>
        </p:nvSpPr>
        <p:spPr>
          <a:xfrm>
            <a:off x="7799070" y="1212215"/>
            <a:ext cx="3863340" cy="1303020"/>
          </a:xfrm>
          <a:prstGeom prst="rect">
            <a:avLst/>
          </a:prstGeom>
          <a:noFill/>
        </p:spPr>
        <p:txBody>
          <a:bodyPr wrap="square" rtlCol="0">
            <a:spAutoFit/>
          </a:bodyPr>
          <a:lstStyle/>
          <a:p>
            <a:pPr>
              <a:lnSpc>
                <a:spcPct val="150000"/>
              </a:lnSpc>
            </a:pPr>
            <a:r>
              <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将当前状态、奖励、下一步状态和终止状态添加到回放内存（replay memory）中。</a:t>
            </a:r>
            <a:endPar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a:lnSpc>
                <a:spcPct val="150000"/>
              </a:lnSpc>
            </a:pPr>
            <a:r>
              <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如果当前状态为终止状态，则重置环境，并记录得分（final_score）、俄罗斯方块数量（final_tetrominoes）和消除的行数（final_cleared_lines）。</a:t>
            </a:r>
            <a:endPar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30" name="文本框 29"/>
          <p:cNvSpPr txBox="1"/>
          <p:nvPr/>
        </p:nvSpPr>
        <p:spPr>
          <a:xfrm>
            <a:off x="7799071" y="918348"/>
            <a:ext cx="2057572" cy="3702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模型</a:t>
            </a:r>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日志记录</a:t>
            </a:r>
            <a:endPar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cxnSp>
        <p:nvCxnSpPr>
          <p:cNvPr id="31" name="直接连接符 6"/>
          <p:cNvCxnSpPr/>
          <p:nvPr/>
        </p:nvCxnSpPr>
        <p:spPr>
          <a:xfrm>
            <a:off x="7903211" y="1271408"/>
            <a:ext cx="612775" cy="0"/>
          </a:xfrm>
          <a:prstGeom prst="line">
            <a:avLst/>
          </a:prstGeom>
          <a:ln>
            <a:solidFill>
              <a:srgbClr val="739FC4">
                <a:alpha val="30000"/>
              </a:srgbClr>
            </a:solidFill>
          </a:ln>
        </p:spPr>
        <p:style>
          <a:lnRef idx="1">
            <a:schemeClr val="accent1"/>
          </a:lnRef>
          <a:fillRef idx="0">
            <a:schemeClr val="accent1"/>
          </a:fillRef>
          <a:effectRef idx="0">
            <a:schemeClr val="accent1"/>
          </a:effectRef>
          <a:fontRef idx="minor">
            <a:schemeClr val="tx1"/>
          </a:fontRef>
        </p:style>
      </p:cxnSp>
      <p:sp>
        <p:nvSpPr>
          <p:cNvPr id="32" name="椭圆 6"/>
          <p:cNvSpPr/>
          <p:nvPr/>
        </p:nvSpPr>
        <p:spPr>
          <a:xfrm>
            <a:off x="7183756" y="1027568"/>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33" name="椭圆 5"/>
          <p:cNvSpPr/>
          <p:nvPr/>
        </p:nvSpPr>
        <p:spPr>
          <a:xfrm>
            <a:off x="7221856" y="1065668"/>
            <a:ext cx="162560" cy="162560"/>
          </a:xfrm>
          <a:prstGeom prst="ellipse">
            <a:avLst/>
          </a:prstGeom>
          <a:solidFill>
            <a:srgbClr val="709ABE"/>
          </a:solid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36" name="椭圆 4"/>
          <p:cNvSpPr/>
          <p:nvPr/>
        </p:nvSpPr>
        <p:spPr>
          <a:xfrm>
            <a:off x="7183756" y="2449333"/>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39" name="椭圆 3"/>
          <p:cNvSpPr/>
          <p:nvPr/>
        </p:nvSpPr>
        <p:spPr>
          <a:xfrm>
            <a:off x="7221856" y="2487433"/>
            <a:ext cx="162560" cy="162560"/>
          </a:xfrm>
          <a:prstGeom prst="ellipse">
            <a:avLst/>
          </a:prstGeom>
          <a:solidFill>
            <a:srgbClr val="709ABE"/>
          </a:solid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40" name="椭圆 2"/>
          <p:cNvSpPr/>
          <p:nvPr/>
        </p:nvSpPr>
        <p:spPr>
          <a:xfrm>
            <a:off x="7183756" y="3857128"/>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cxnSp>
        <p:nvCxnSpPr>
          <p:cNvPr id="43" name="直接连接符 5"/>
          <p:cNvCxnSpPr/>
          <p:nvPr/>
        </p:nvCxnSpPr>
        <p:spPr>
          <a:xfrm>
            <a:off x="7302736" y="1265312"/>
            <a:ext cx="0" cy="1184284"/>
          </a:xfrm>
          <a:prstGeom prst="line">
            <a:avLst/>
          </a:prstGeom>
          <a:ln>
            <a:solidFill>
              <a:srgbClr val="739FC4"/>
            </a:solidFill>
          </a:ln>
        </p:spPr>
        <p:style>
          <a:lnRef idx="1">
            <a:schemeClr val="accent1"/>
          </a:lnRef>
          <a:fillRef idx="0">
            <a:schemeClr val="accent1"/>
          </a:fillRef>
          <a:effectRef idx="0">
            <a:schemeClr val="accent1"/>
          </a:effectRef>
          <a:fontRef idx="minor">
            <a:schemeClr val="tx1"/>
          </a:fontRef>
        </p:style>
      </p:cxnSp>
      <p:cxnSp>
        <p:nvCxnSpPr>
          <p:cNvPr id="44" name="直接连接符 4"/>
          <p:cNvCxnSpPr/>
          <p:nvPr/>
        </p:nvCxnSpPr>
        <p:spPr>
          <a:xfrm>
            <a:off x="7302736" y="2687177"/>
            <a:ext cx="0" cy="1170250"/>
          </a:xfrm>
          <a:prstGeom prst="line">
            <a:avLst/>
          </a:prstGeom>
          <a:ln>
            <a:solidFill>
              <a:srgbClr val="739FC4"/>
            </a:solidFill>
          </a:ln>
        </p:spPr>
        <p:style>
          <a:lnRef idx="1">
            <a:schemeClr val="accent1"/>
          </a:lnRef>
          <a:fillRef idx="0">
            <a:schemeClr val="accent1"/>
          </a:fillRef>
          <a:effectRef idx="0">
            <a:schemeClr val="accent1"/>
          </a:effectRef>
          <a:fontRef idx="minor">
            <a:schemeClr val="tx1"/>
          </a:fontRef>
        </p:style>
      </p:cxnSp>
      <p:cxnSp>
        <p:nvCxnSpPr>
          <p:cNvPr id="45" name="直接连接符 3"/>
          <p:cNvCxnSpPr/>
          <p:nvPr/>
        </p:nvCxnSpPr>
        <p:spPr>
          <a:xfrm>
            <a:off x="7302736" y="4095008"/>
            <a:ext cx="0" cy="2398128"/>
          </a:xfrm>
          <a:prstGeom prst="line">
            <a:avLst/>
          </a:prstGeom>
          <a:ln>
            <a:solidFill>
              <a:srgbClr val="739FC4"/>
            </a:solidFill>
          </a:ln>
        </p:spPr>
        <p:style>
          <a:lnRef idx="1">
            <a:schemeClr val="accent1"/>
          </a:lnRef>
          <a:fillRef idx="0">
            <a:schemeClr val="accent1"/>
          </a:fillRef>
          <a:effectRef idx="0">
            <a:schemeClr val="accent1"/>
          </a:effectRef>
          <a:fontRef idx="minor">
            <a:schemeClr val="tx1"/>
          </a:fontRef>
        </p:style>
      </p:cxnSp>
      <p:sp>
        <p:nvSpPr>
          <p:cNvPr id="46" name="文本框 10"/>
          <p:cNvSpPr txBox="1"/>
          <p:nvPr/>
        </p:nvSpPr>
        <p:spPr>
          <a:xfrm>
            <a:off x="7799070" y="2771775"/>
            <a:ext cx="3947795" cy="2292350"/>
          </a:xfrm>
          <a:prstGeom prst="rect">
            <a:avLst/>
          </a:prstGeom>
          <a:noFill/>
        </p:spPr>
        <p:txBody>
          <a:bodyPr wrap="square" rtlCol="0">
            <a:noAutofit/>
          </a:bodyPr>
          <a:lstStyle/>
          <a:p>
            <a:pPr>
              <a:lnSpc>
                <a:spcPct val="150000"/>
              </a:lnSpc>
            </a:pPr>
            <a:r>
              <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从回放内存中随机选择一批样本（batch），并将其用于训练模型。具体来说，将状态批次（state_batch）、奖励批次（reward_batch）、下一步状态批次（next_state_batch）和是否为终止状态批次（done_batch）分别取出，并将其分别转换为张量（tensor）。然后计算每个样本的目标值（target）y_batch，并用它来计算损失值（loss），并将损失值的梯度反向传播（backpropagation）。最后，使用优化器来更新模型参数。</a:t>
            </a:r>
            <a:endPar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47" name="文本框 9"/>
          <p:cNvSpPr txBox="1"/>
          <p:nvPr/>
        </p:nvSpPr>
        <p:spPr>
          <a:xfrm>
            <a:off x="7799071" y="2428378"/>
            <a:ext cx="1793875" cy="3702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更新</a:t>
            </a:r>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训练</a:t>
            </a:r>
            <a:endPar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cxnSp>
        <p:nvCxnSpPr>
          <p:cNvPr id="48" name="直接连接符 2"/>
          <p:cNvCxnSpPr/>
          <p:nvPr/>
        </p:nvCxnSpPr>
        <p:spPr>
          <a:xfrm>
            <a:off x="7903211" y="2756673"/>
            <a:ext cx="612775" cy="0"/>
          </a:xfrm>
          <a:prstGeom prst="line">
            <a:avLst/>
          </a:prstGeom>
          <a:ln>
            <a:solidFill>
              <a:srgbClr val="739FC4">
                <a:alpha val="30000"/>
              </a:srgbClr>
            </a:solidFill>
          </a:ln>
        </p:spPr>
        <p:style>
          <a:lnRef idx="1">
            <a:schemeClr val="accent1"/>
          </a:lnRef>
          <a:fillRef idx="0">
            <a:schemeClr val="accent1"/>
          </a:fillRef>
          <a:effectRef idx="0">
            <a:schemeClr val="accent1"/>
          </a:effectRef>
          <a:fontRef idx="minor">
            <a:schemeClr val="tx1"/>
          </a:fontRef>
        </p:style>
      </p:cxnSp>
      <p:sp>
        <p:nvSpPr>
          <p:cNvPr id="49" name="文本框 8"/>
          <p:cNvSpPr txBox="1"/>
          <p:nvPr/>
        </p:nvSpPr>
        <p:spPr>
          <a:xfrm>
            <a:off x="7799070" y="5781178"/>
            <a:ext cx="3468909" cy="1060450"/>
          </a:xfrm>
          <a:prstGeom prst="rect">
            <a:avLst/>
          </a:prstGeom>
          <a:noFill/>
        </p:spPr>
        <p:txBody>
          <a:bodyPr wrap="square" rtlCol="0">
            <a:spAutoFit/>
          </a:bodyPr>
          <a:lstStyle/>
          <a:p>
            <a:pPr>
              <a:lnSpc>
                <a:spcPct val="150000"/>
              </a:lnSpc>
            </a:pPr>
            <a:r>
              <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输出当前训练时期的信息，并记录得分、俄罗斯方块数量和消除的行数到TensorBoard中。</a:t>
            </a:r>
            <a:endPar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a:p>
            <a:pPr>
              <a:lnSpc>
                <a:spcPct val="150000"/>
              </a:lnSpc>
            </a:pPr>
            <a:r>
              <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如果当前训练时期为某个特定数的倍数，将模型保存到硬盘中。</a:t>
            </a:r>
            <a:endParaRPr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52" name="任意多边形 34"/>
          <p:cNvSpPr>
            <a:spLocks noChangeAspect="1" noChangeArrowheads="1"/>
          </p:cNvSpPr>
          <p:nvPr/>
        </p:nvSpPr>
        <p:spPr bwMode="auto">
          <a:xfrm>
            <a:off x="6626226" y="1011058"/>
            <a:ext cx="384175" cy="414655"/>
          </a:xfrm>
          <a:custGeom>
            <a:avLst/>
            <a:gdLst>
              <a:gd name="T0" fmla="*/ 308388 w 2444"/>
              <a:gd name="T1" fmla="*/ 173318 h 2613"/>
              <a:gd name="T2" fmla="*/ 243986 w 2444"/>
              <a:gd name="T3" fmla="*/ 61584 h 2613"/>
              <a:gd name="T4" fmla="*/ 232426 w 2444"/>
              <a:gd name="T5" fmla="*/ 54971 h 2613"/>
              <a:gd name="T6" fmla="*/ 103759 w 2444"/>
              <a:gd name="T7" fmla="*/ 54971 h 2613"/>
              <a:gd name="T8" fmla="*/ 92200 w 2444"/>
              <a:gd name="T9" fmla="*/ 61584 h 2613"/>
              <a:gd name="T10" fmla="*/ 27798 w 2444"/>
              <a:gd name="T11" fmla="*/ 173318 h 2613"/>
              <a:gd name="T12" fmla="*/ 27798 w 2444"/>
              <a:gd name="T13" fmla="*/ 186544 h 2613"/>
              <a:gd name="T14" fmla="*/ 78163 w 2444"/>
              <a:gd name="T15" fmla="*/ 298829 h 2613"/>
              <a:gd name="T16" fmla="*/ 100457 w 2444"/>
              <a:gd name="T17" fmla="*/ 297313 h 2613"/>
              <a:gd name="T18" fmla="*/ 168024 w 2444"/>
              <a:gd name="T19" fmla="*/ 359862 h 2613"/>
              <a:gd name="T20" fmla="*/ 235729 w 2444"/>
              <a:gd name="T21" fmla="*/ 297313 h 2613"/>
              <a:gd name="T22" fmla="*/ 258022 w 2444"/>
              <a:gd name="T23" fmla="*/ 298829 h 2613"/>
              <a:gd name="T24" fmla="*/ 308388 w 2444"/>
              <a:gd name="T25" fmla="*/ 186544 h 2613"/>
              <a:gd name="T26" fmla="*/ 245362 w 2444"/>
              <a:gd name="T27" fmla="*/ 77704 h 2613"/>
              <a:gd name="T28" fmla="*/ 295177 w 2444"/>
              <a:gd name="T29" fmla="*/ 164087 h 2613"/>
              <a:gd name="T30" fmla="*/ 253481 w 2444"/>
              <a:gd name="T31" fmla="*/ 130608 h 2613"/>
              <a:gd name="T32" fmla="*/ 245362 w 2444"/>
              <a:gd name="T33" fmla="*/ 77704 h 2613"/>
              <a:gd name="T34" fmla="*/ 168024 w 2444"/>
              <a:gd name="T35" fmla="*/ 261217 h 2613"/>
              <a:gd name="T36" fmla="*/ 97704 w 2444"/>
              <a:gd name="T37" fmla="*/ 220574 h 2613"/>
              <a:gd name="T38" fmla="*/ 97704 w 2444"/>
              <a:gd name="T39" fmla="*/ 139288 h 2613"/>
              <a:gd name="T40" fmla="*/ 168024 w 2444"/>
              <a:gd name="T41" fmla="*/ 98507 h 2613"/>
              <a:gd name="T42" fmla="*/ 238481 w 2444"/>
              <a:gd name="T43" fmla="*/ 139288 h 2613"/>
              <a:gd name="T44" fmla="*/ 238481 w 2444"/>
              <a:gd name="T45" fmla="*/ 220574 h 2613"/>
              <a:gd name="T46" fmla="*/ 235178 w 2444"/>
              <a:gd name="T47" fmla="*/ 242618 h 2613"/>
              <a:gd name="T48" fmla="*/ 188803 w 2444"/>
              <a:gd name="T49" fmla="*/ 269346 h 2613"/>
              <a:gd name="T50" fmla="*/ 235178 w 2444"/>
              <a:gd name="T51" fmla="*/ 242618 h 2613"/>
              <a:gd name="T52" fmla="*/ 110777 w 2444"/>
              <a:gd name="T53" fmla="*/ 279403 h 2613"/>
              <a:gd name="T54" fmla="*/ 123713 w 2444"/>
              <a:gd name="T55" fmla="*/ 256808 h 2613"/>
              <a:gd name="T56" fmla="*/ 80365 w 2444"/>
              <a:gd name="T57" fmla="*/ 206659 h 2613"/>
              <a:gd name="T58" fmla="*/ 80365 w 2444"/>
              <a:gd name="T59" fmla="*/ 153203 h 2613"/>
              <a:gd name="T60" fmla="*/ 80365 w 2444"/>
              <a:gd name="T61" fmla="*/ 206659 h 2613"/>
              <a:gd name="T62" fmla="*/ 110777 w 2444"/>
              <a:gd name="T63" fmla="*/ 80459 h 2613"/>
              <a:gd name="T64" fmla="*/ 123713 w 2444"/>
              <a:gd name="T65" fmla="*/ 102916 h 2613"/>
              <a:gd name="T66" fmla="*/ 188803 w 2444"/>
              <a:gd name="T67" fmla="*/ 90379 h 2613"/>
              <a:gd name="T68" fmla="*/ 235178 w 2444"/>
              <a:gd name="T69" fmla="*/ 117245 h 2613"/>
              <a:gd name="T70" fmla="*/ 188803 w 2444"/>
              <a:gd name="T71" fmla="*/ 90379 h 2613"/>
              <a:gd name="T72" fmla="*/ 282792 w 2444"/>
              <a:gd name="T73" fmla="*/ 179793 h 2613"/>
              <a:gd name="T74" fmla="*/ 256783 w 2444"/>
              <a:gd name="T75" fmla="*/ 179793 h 2613"/>
              <a:gd name="T76" fmla="*/ 118346 w 2444"/>
              <a:gd name="T77" fmla="*/ 61860 h 2613"/>
              <a:gd name="T78" fmla="*/ 217839 w 2444"/>
              <a:gd name="T79" fmla="*/ 61860 h 2613"/>
              <a:gd name="T80" fmla="*/ 168024 w 2444"/>
              <a:gd name="T81" fmla="*/ 81148 h 2613"/>
              <a:gd name="T82" fmla="*/ 118346 w 2444"/>
              <a:gd name="T83" fmla="*/ 61860 h 2613"/>
              <a:gd name="T84" fmla="*/ 26421 w 2444"/>
              <a:gd name="T85" fmla="*/ 97956 h 2613"/>
              <a:gd name="T86" fmla="*/ 90824 w 2444"/>
              <a:gd name="T87" fmla="*/ 77704 h 2613"/>
              <a:gd name="T88" fmla="*/ 82705 w 2444"/>
              <a:gd name="T89" fmla="*/ 130608 h 2613"/>
              <a:gd name="T90" fmla="*/ 41008 w 2444"/>
              <a:gd name="T91" fmla="*/ 164087 h 2613"/>
              <a:gd name="T92" fmla="*/ 26421 w 2444"/>
              <a:gd name="T93" fmla="*/ 261768 h 2613"/>
              <a:gd name="T94" fmla="*/ 43210 w 2444"/>
              <a:gd name="T95" fmla="*/ 192606 h 2613"/>
              <a:gd name="T96" fmla="*/ 94677 w 2444"/>
              <a:gd name="T97" fmla="*/ 281745 h 2613"/>
              <a:gd name="T98" fmla="*/ 217839 w 2444"/>
              <a:gd name="T99" fmla="*/ 298002 h 2613"/>
              <a:gd name="T100" fmla="*/ 118346 w 2444"/>
              <a:gd name="T101" fmla="*/ 298002 h 2613"/>
              <a:gd name="T102" fmla="*/ 168024 w 2444"/>
              <a:gd name="T103" fmla="*/ 278714 h 2613"/>
              <a:gd name="T104" fmla="*/ 217839 w 2444"/>
              <a:gd name="T105" fmla="*/ 298002 h 2613"/>
              <a:gd name="T106" fmla="*/ 245362 w 2444"/>
              <a:gd name="T107" fmla="*/ 282158 h 2613"/>
              <a:gd name="T108" fmla="*/ 253481 w 2444"/>
              <a:gd name="T109" fmla="*/ 229254 h 2613"/>
              <a:gd name="T110" fmla="*/ 295177 w 2444"/>
              <a:gd name="T111" fmla="*/ 195637 h 261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444" h="2613">
                <a:moveTo>
                  <a:pt x="2205" y="1305"/>
                </a:moveTo>
                <a:cubicBezTo>
                  <a:pt x="2218" y="1290"/>
                  <a:pt x="2229" y="1274"/>
                  <a:pt x="2241" y="1258"/>
                </a:cubicBezTo>
                <a:cubicBezTo>
                  <a:pt x="2403" y="1024"/>
                  <a:pt x="2443" y="810"/>
                  <a:pt x="2352" y="653"/>
                </a:cubicBezTo>
                <a:cubicBezTo>
                  <a:pt x="2262" y="497"/>
                  <a:pt x="2056" y="424"/>
                  <a:pt x="1773" y="447"/>
                </a:cubicBezTo>
                <a:cubicBezTo>
                  <a:pt x="1753" y="449"/>
                  <a:pt x="1733" y="451"/>
                  <a:pt x="1713" y="454"/>
                </a:cubicBezTo>
                <a:cubicBezTo>
                  <a:pt x="1705" y="435"/>
                  <a:pt x="1697" y="417"/>
                  <a:pt x="1689" y="399"/>
                </a:cubicBezTo>
                <a:cubicBezTo>
                  <a:pt x="1568" y="142"/>
                  <a:pt x="1402" y="0"/>
                  <a:pt x="1221" y="0"/>
                </a:cubicBezTo>
                <a:cubicBezTo>
                  <a:pt x="1041" y="0"/>
                  <a:pt x="875" y="142"/>
                  <a:pt x="754" y="399"/>
                </a:cubicBezTo>
                <a:cubicBezTo>
                  <a:pt x="746" y="417"/>
                  <a:pt x="738" y="435"/>
                  <a:pt x="730" y="454"/>
                </a:cubicBezTo>
                <a:cubicBezTo>
                  <a:pt x="710" y="451"/>
                  <a:pt x="690" y="449"/>
                  <a:pt x="670" y="447"/>
                </a:cubicBezTo>
                <a:cubicBezTo>
                  <a:pt x="387" y="424"/>
                  <a:pt x="181" y="497"/>
                  <a:pt x="91" y="653"/>
                </a:cubicBezTo>
                <a:cubicBezTo>
                  <a:pt x="0" y="810"/>
                  <a:pt x="40" y="1024"/>
                  <a:pt x="202" y="1258"/>
                </a:cubicBezTo>
                <a:cubicBezTo>
                  <a:pt x="214" y="1274"/>
                  <a:pt x="225" y="1290"/>
                  <a:pt x="238" y="1305"/>
                </a:cubicBezTo>
                <a:cubicBezTo>
                  <a:pt x="225" y="1321"/>
                  <a:pt x="214" y="1338"/>
                  <a:pt x="202" y="1354"/>
                </a:cubicBezTo>
                <a:cubicBezTo>
                  <a:pt x="40" y="1587"/>
                  <a:pt x="0" y="1802"/>
                  <a:pt x="91" y="1959"/>
                </a:cubicBezTo>
                <a:cubicBezTo>
                  <a:pt x="170" y="2096"/>
                  <a:pt x="337" y="2169"/>
                  <a:pt x="568" y="2169"/>
                </a:cubicBezTo>
                <a:cubicBezTo>
                  <a:pt x="601" y="2169"/>
                  <a:pt x="635" y="2167"/>
                  <a:pt x="670" y="2164"/>
                </a:cubicBezTo>
                <a:cubicBezTo>
                  <a:pt x="690" y="2163"/>
                  <a:pt x="710" y="2160"/>
                  <a:pt x="730" y="2158"/>
                </a:cubicBezTo>
                <a:cubicBezTo>
                  <a:pt x="738" y="2177"/>
                  <a:pt x="746" y="2195"/>
                  <a:pt x="754" y="2213"/>
                </a:cubicBezTo>
                <a:cubicBezTo>
                  <a:pt x="875" y="2470"/>
                  <a:pt x="1041" y="2612"/>
                  <a:pt x="1221" y="2612"/>
                </a:cubicBezTo>
                <a:cubicBezTo>
                  <a:pt x="1402" y="2612"/>
                  <a:pt x="1568" y="2470"/>
                  <a:pt x="1689" y="2213"/>
                </a:cubicBezTo>
                <a:cubicBezTo>
                  <a:pt x="1697" y="2195"/>
                  <a:pt x="1705" y="2177"/>
                  <a:pt x="1713" y="2158"/>
                </a:cubicBezTo>
                <a:cubicBezTo>
                  <a:pt x="1733" y="2160"/>
                  <a:pt x="1753" y="2163"/>
                  <a:pt x="1773" y="2164"/>
                </a:cubicBezTo>
                <a:cubicBezTo>
                  <a:pt x="1808" y="2167"/>
                  <a:pt x="1842" y="2169"/>
                  <a:pt x="1875" y="2169"/>
                </a:cubicBezTo>
                <a:cubicBezTo>
                  <a:pt x="2106" y="2169"/>
                  <a:pt x="2273" y="2096"/>
                  <a:pt x="2352" y="1959"/>
                </a:cubicBezTo>
                <a:cubicBezTo>
                  <a:pt x="2443" y="1802"/>
                  <a:pt x="2403" y="1587"/>
                  <a:pt x="2241" y="1354"/>
                </a:cubicBezTo>
                <a:cubicBezTo>
                  <a:pt x="2229" y="1338"/>
                  <a:pt x="2218" y="1321"/>
                  <a:pt x="2205" y="1305"/>
                </a:cubicBezTo>
                <a:close/>
                <a:moveTo>
                  <a:pt x="1783" y="564"/>
                </a:moveTo>
                <a:cubicBezTo>
                  <a:pt x="2015" y="544"/>
                  <a:pt x="2186" y="598"/>
                  <a:pt x="2251" y="711"/>
                </a:cubicBezTo>
                <a:cubicBezTo>
                  <a:pt x="2317" y="825"/>
                  <a:pt x="2278" y="1000"/>
                  <a:pt x="2145" y="1191"/>
                </a:cubicBezTo>
                <a:cubicBezTo>
                  <a:pt x="2140" y="1199"/>
                  <a:pt x="2134" y="1206"/>
                  <a:pt x="2129" y="1214"/>
                </a:cubicBezTo>
                <a:cubicBezTo>
                  <a:pt x="2048" y="1121"/>
                  <a:pt x="1951" y="1032"/>
                  <a:pt x="1842" y="948"/>
                </a:cubicBezTo>
                <a:cubicBezTo>
                  <a:pt x="1824" y="812"/>
                  <a:pt x="1794" y="683"/>
                  <a:pt x="1755" y="566"/>
                </a:cubicBezTo>
                <a:cubicBezTo>
                  <a:pt x="1765" y="565"/>
                  <a:pt x="1774" y="564"/>
                  <a:pt x="1783" y="564"/>
                </a:cubicBezTo>
                <a:close/>
                <a:moveTo>
                  <a:pt x="1485" y="1763"/>
                </a:moveTo>
                <a:cubicBezTo>
                  <a:pt x="1398" y="1814"/>
                  <a:pt x="1309" y="1858"/>
                  <a:pt x="1221" y="1896"/>
                </a:cubicBezTo>
                <a:cubicBezTo>
                  <a:pt x="1134" y="1858"/>
                  <a:pt x="1045" y="1814"/>
                  <a:pt x="958" y="1763"/>
                </a:cubicBezTo>
                <a:cubicBezTo>
                  <a:pt x="870" y="1713"/>
                  <a:pt x="787" y="1658"/>
                  <a:pt x="710" y="1601"/>
                </a:cubicBezTo>
                <a:cubicBezTo>
                  <a:pt x="699" y="1505"/>
                  <a:pt x="693" y="1406"/>
                  <a:pt x="693" y="1305"/>
                </a:cubicBezTo>
                <a:cubicBezTo>
                  <a:pt x="693" y="1205"/>
                  <a:pt x="699" y="1106"/>
                  <a:pt x="710" y="1011"/>
                </a:cubicBezTo>
                <a:cubicBezTo>
                  <a:pt x="787" y="954"/>
                  <a:pt x="870" y="899"/>
                  <a:pt x="958" y="849"/>
                </a:cubicBezTo>
                <a:cubicBezTo>
                  <a:pt x="1045" y="798"/>
                  <a:pt x="1134" y="753"/>
                  <a:pt x="1221" y="715"/>
                </a:cubicBezTo>
                <a:cubicBezTo>
                  <a:pt x="1309" y="753"/>
                  <a:pt x="1398" y="798"/>
                  <a:pt x="1485" y="849"/>
                </a:cubicBezTo>
                <a:cubicBezTo>
                  <a:pt x="1573" y="899"/>
                  <a:pt x="1656" y="954"/>
                  <a:pt x="1733" y="1011"/>
                </a:cubicBezTo>
                <a:cubicBezTo>
                  <a:pt x="1744" y="1106"/>
                  <a:pt x="1750" y="1205"/>
                  <a:pt x="1750" y="1305"/>
                </a:cubicBezTo>
                <a:cubicBezTo>
                  <a:pt x="1750" y="1406"/>
                  <a:pt x="1744" y="1505"/>
                  <a:pt x="1733" y="1601"/>
                </a:cubicBezTo>
                <a:cubicBezTo>
                  <a:pt x="1656" y="1658"/>
                  <a:pt x="1573" y="1713"/>
                  <a:pt x="1485" y="1763"/>
                </a:cubicBezTo>
                <a:close/>
                <a:moveTo>
                  <a:pt x="1709" y="1761"/>
                </a:moveTo>
                <a:cubicBezTo>
                  <a:pt x="1691" y="1856"/>
                  <a:pt x="1667" y="1945"/>
                  <a:pt x="1638" y="2028"/>
                </a:cubicBezTo>
                <a:cubicBezTo>
                  <a:pt x="1552" y="2012"/>
                  <a:pt x="1463" y="1987"/>
                  <a:pt x="1372" y="1955"/>
                </a:cubicBezTo>
                <a:cubicBezTo>
                  <a:pt x="1429" y="1927"/>
                  <a:pt x="1487" y="1897"/>
                  <a:pt x="1544" y="1864"/>
                </a:cubicBezTo>
                <a:cubicBezTo>
                  <a:pt x="1601" y="1831"/>
                  <a:pt x="1656" y="1797"/>
                  <a:pt x="1709" y="1761"/>
                </a:cubicBezTo>
                <a:close/>
                <a:moveTo>
                  <a:pt x="1071" y="1955"/>
                </a:moveTo>
                <a:cubicBezTo>
                  <a:pt x="980" y="1987"/>
                  <a:pt x="891" y="2012"/>
                  <a:pt x="805" y="2028"/>
                </a:cubicBezTo>
                <a:cubicBezTo>
                  <a:pt x="776" y="1945"/>
                  <a:pt x="752" y="1856"/>
                  <a:pt x="735" y="1761"/>
                </a:cubicBezTo>
                <a:cubicBezTo>
                  <a:pt x="787" y="1797"/>
                  <a:pt x="843" y="1831"/>
                  <a:pt x="899" y="1864"/>
                </a:cubicBezTo>
                <a:cubicBezTo>
                  <a:pt x="956" y="1897"/>
                  <a:pt x="1014" y="1927"/>
                  <a:pt x="1071" y="1955"/>
                </a:cubicBezTo>
                <a:close/>
                <a:moveTo>
                  <a:pt x="584" y="1500"/>
                </a:moveTo>
                <a:cubicBezTo>
                  <a:pt x="511" y="1437"/>
                  <a:pt x="445" y="1372"/>
                  <a:pt x="388" y="1305"/>
                </a:cubicBezTo>
                <a:cubicBezTo>
                  <a:pt x="445" y="1240"/>
                  <a:pt x="511" y="1175"/>
                  <a:pt x="584" y="1112"/>
                </a:cubicBezTo>
                <a:cubicBezTo>
                  <a:pt x="579" y="1176"/>
                  <a:pt x="577" y="1241"/>
                  <a:pt x="577" y="1305"/>
                </a:cubicBezTo>
                <a:cubicBezTo>
                  <a:pt x="577" y="1371"/>
                  <a:pt x="579" y="1436"/>
                  <a:pt x="584" y="1500"/>
                </a:cubicBezTo>
                <a:close/>
                <a:moveTo>
                  <a:pt x="735" y="851"/>
                </a:moveTo>
                <a:cubicBezTo>
                  <a:pt x="752" y="756"/>
                  <a:pt x="776" y="666"/>
                  <a:pt x="805" y="584"/>
                </a:cubicBezTo>
                <a:cubicBezTo>
                  <a:pt x="891" y="600"/>
                  <a:pt x="980" y="625"/>
                  <a:pt x="1071" y="656"/>
                </a:cubicBezTo>
                <a:cubicBezTo>
                  <a:pt x="1014" y="684"/>
                  <a:pt x="956" y="715"/>
                  <a:pt x="899" y="747"/>
                </a:cubicBezTo>
                <a:cubicBezTo>
                  <a:pt x="843" y="780"/>
                  <a:pt x="787" y="815"/>
                  <a:pt x="735" y="851"/>
                </a:cubicBezTo>
                <a:close/>
                <a:moveTo>
                  <a:pt x="1372" y="656"/>
                </a:moveTo>
                <a:cubicBezTo>
                  <a:pt x="1463" y="625"/>
                  <a:pt x="1552" y="600"/>
                  <a:pt x="1638" y="584"/>
                </a:cubicBezTo>
                <a:cubicBezTo>
                  <a:pt x="1667" y="666"/>
                  <a:pt x="1691" y="756"/>
                  <a:pt x="1709" y="851"/>
                </a:cubicBezTo>
                <a:cubicBezTo>
                  <a:pt x="1656" y="815"/>
                  <a:pt x="1601" y="780"/>
                  <a:pt x="1544" y="747"/>
                </a:cubicBezTo>
                <a:cubicBezTo>
                  <a:pt x="1487" y="715"/>
                  <a:pt x="1429" y="684"/>
                  <a:pt x="1372" y="656"/>
                </a:cubicBezTo>
                <a:close/>
                <a:moveTo>
                  <a:pt x="1859" y="1112"/>
                </a:moveTo>
                <a:cubicBezTo>
                  <a:pt x="1932" y="1175"/>
                  <a:pt x="1998" y="1240"/>
                  <a:pt x="2055" y="1305"/>
                </a:cubicBezTo>
                <a:cubicBezTo>
                  <a:pt x="1998" y="1372"/>
                  <a:pt x="1932" y="1437"/>
                  <a:pt x="1859" y="1500"/>
                </a:cubicBezTo>
                <a:cubicBezTo>
                  <a:pt x="1864" y="1436"/>
                  <a:pt x="1866" y="1371"/>
                  <a:pt x="1866" y="1305"/>
                </a:cubicBezTo>
                <a:cubicBezTo>
                  <a:pt x="1866" y="1241"/>
                  <a:pt x="1864" y="1176"/>
                  <a:pt x="1859" y="1112"/>
                </a:cubicBezTo>
                <a:close/>
                <a:moveTo>
                  <a:pt x="860" y="449"/>
                </a:moveTo>
                <a:cubicBezTo>
                  <a:pt x="959" y="238"/>
                  <a:pt x="1091" y="117"/>
                  <a:pt x="1221" y="117"/>
                </a:cubicBezTo>
                <a:cubicBezTo>
                  <a:pt x="1352" y="117"/>
                  <a:pt x="1484" y="238"/>
                  <a:pt x="1583" y="449"/>
                </a:cubicBezTo>
                <a:cubicBezTo>
                  <a:pt x="1587" y="457"/>
                  <a:pt x="1591" y="465"/>
                  <a:pt x="1595" y="474"/>
                </a:cubicBezTo>
                <a:cubicBezTo>
                  <a:pt x="1474" y="498"/>
                  <a:pt x="1348" y="537"/>
                  <a:pt x="1221" y="589"/>
                </a:cubicBezTo>
                <a:cubicBezTo>
                  <a:pt x="1095" y="537"/>
                  <a:pt x="969" y="498"/>
                  <a:pt x="848" y="474"/>
                </a:cubicBezTo>
                <a:cubicBezTo>
                  <a:pt x="852" y="465"/>
                  <a:pt x="856" y="457"/>
                  <a:pt x="860" y="449"/>
                </a:cubicBezTo>
                <a:close/>
                <a:moveTo>
                  <a:pt x="298" y="1191"/>
                </a:moveTo>
                <a:cubicBezTo>
                  <a:pt x="165" y="1000"/>
                  <a:pt x="126" y="825"/>
                  <a:pt x="192" y="711"/>
                </a:cubicBezTo>
                <a:cubicBezTo>
                  <a:pt x="248" y="613"/>
                  <a:pt x="384" y="560"/>
                  <a:pt x="570" y="560"/>
                </a:cubicBezTo>
                <a:cubicBezTo>
                  <a:pt x="599" y="560"/>
                  <a:pt x="629" y="561"/>
                  <a:pt x="660" y="564"/>
                </a:cubicBezTo>
                <a:cubicBezTo>
                  <a:pt x="669" y="564"/>
                  <a:pt x="678" y="565"/>
                  <a:pt x="688" y="566"/>
                </a:cubicBezTo>
                <a:cubicBezTo>
                  <a:pt x="649" y="683"/>
                  <a:pt x="619" y="812"/>
                  <a:pt x="601" y="948"/>
                </a:cubicBezTo>
                <a:cubicBezTo>
                  <a:pt x="492" y="1032"/>
                  <a:pt x="395" y="1121"/>
                  <a:pt x="314" y="1214"/>
                </a:cubicBezTo>
                <a:cubicBezTo>
                  <a:pt x="309" y="1206"/>
                  <a:pt x="303" y="1199"/>
                  <a:pt x="298" y="1191"/>
                </a:cubicBezTo>
                <a:close/>
                <a:moveTo>
                  <a:pt x="660" y="2048"/>
                </a:moveTo>
                <a:cubicBezTo>
                  <a:pt x="428" y="2068"/>
                  <a:pt x="257" y="2014"/>
                  <a:pt x="192" y="1900"/>
                </a:cubicBezTo>
                <a:cubicBezTo>
                  <a:pt x="126" y="1787"/>
                  <a:pt x="165" y="1612"/>
                  <a:pt x="298" y="1420"/>
                </a:cubicBezTo>
                <a:cubicBezTo>
                  <a:pt x="303" y="1413"/>
                  <a:pt x="309" y="1406"/>
                  <a:pt x="314" y="1398"/>
                </a:cubicBezTo>
                <a:cubicBezTo>
                  <a:pt x="395" y="1490"/>
                  <a:pt x="492" y="1580"/>
                  <a:pt x="601" y="1664"/>
                </a:cubicBezTo>
                <a:cubicBezTo>
                  <a:pt x="619" y="1800"/>
                  <a:pt x="649" y="1929"/>
                  <a:pt x="688" y="2045"/>
                </a:cubicBezTo>
                <a:cubicBezTo>
                  <a:pt x="678" y="2046"/>
                  <a:pt x="669" y="2047"/>
                  <a:pt x="660" y="2048"/>
                </a:cubicBezTo>
                <a:close/>
                <a:moveTo>
                  <a:pt x="1583" y="2163"/>
                </a:moveTo>
                <a:cubicBezTo>
                  <a:pt x="1484" y="2374"/>
                  <a:pt x="1352" y="2495"/>
                  <a:pt x="1221" y="2495"/>
                </a:cubicBezTo>
                <a:cubicBezTo>
                  <a:pt x="1091" y="2495"/>
                  <a:pt x="959" y="2374"/>
                  <a:pt x="860" y="2163"/>
                </a:cubicBezTo>
                <a:cubicBezTo>
                  <a:pt x="856" y="2155"/>
                  <a:pt x="852" y="2147"/>
                  <a:pt x="848" y="2138"/>
                </a:cubicBezTo>
                <a:cubicBezTo>
                  <a:pt x="969" y="2114"/>
                  <a:pt x="1095" y="2075"/>
                  <a:pt x="1221" y="2023"/>
                </a:cubicBezTo>
                <a:cubicBezTo>
                  <a:pt x="1348" y="2075"/>
                  <a:pt x="1474" y="2114"/>
                  <a:pt x="1595" y="2138"/>
                </a:cubicBezTo>
                <a:cubicBezTo>
                  <a:pt x="1591" y="2147"/>
                  <a:pt x="1587" y="2155"/>
                  <a:pt x="1583" y="2163"/>
                </a:cubicBezTo>
                <a:close/>
                <a:moveTo>
                  <a:pt x="2251" y="1900"/>
                </a:moveTo>
                <a:cubicBezTo>
                  <a:pt x="2186" y="2014"/>
                  <a:pt x="2015" y="2068"/>
                  <a:pt x="1783" y="2048"/>
                </a:cubicBezTo>
                <a:cubicBezTo>
                  <a:pt x="1774" y="2047"/>
                  <a:pt x="1765" y="2046"/>
                  <a:pt x="1755" y="2045"/>
                </a:cubicBezTo>
                <a:cubicBezTo>
                  <a:pt x="1794" y="1929"/>
                  <a:pt x="1824" y="1800"/>
                  <a:pt x="1842" y="1664"/>
                </a:cubicBezTo>
                <a:cubicBezTo>
                  <a:pt x="1951" y="1580"/>
                  <a:pt x="2048" y="1490"/>
                  <a:pt x="2129" y="1398"/>
                </a:cubicBezTo>
                <a:cubicBezTo>
                  <a:pt x="2134" y="1406"/>
                  <a:pt x="2140" y="1413"/>
                  <a:pt x="2145" y="1420"/>
                </a:cubicBezTo>
                <a:cubicBezTo>
                  <a:pt x="2278" y="1612"/>
                  <a:pt x="2317" y="1787"/>
                  <a:pt x="2251" y="1900"/>
                </a:cubicBezTo>
                <a:close/>
              </a:path>
            </a:pathLst>
          </a:custGeom>
          <a:solidFill>
            <a:srgbClr val="709ABE"/>
          </a:solidFill>
          <a:ln>
            <a:noFill/>
          </a:ln>
          <a:effectLst/>
        </p:spPr>
        <p:txBody>
          <a:bodyPr wrap="none" anchor="ctr"/>
          <a:lstStyle/>
          <a:p>
            <a:endParaRPr lang="zh-CN" altLang="en-US" sz="1635"/>
          </a:p>
        </p:txBody>
      </p:sp>
      <p:sp>
        <p:nvSpPr>
          <p:cNvPr id="54" name="任意多边形 35"/>
          <p:cNvSpPr>
            <a:spLocks noChangeAspect="1" noChangeArrowheads="1"/>
          </p:cNvSpPr>
          <p:nvPr/>
        </p:nvSpPr>
        <p:spPr bwMode="auto">
          <a:xfrm>
            <a:off x="6598286" y="2457588"/>
            <a:ext cx="426720" cy="312420"/>
          </a:xfrm>
          <a:custGeom>
            <a:avLst/>
            <a:gdLst>
              <a:gd name="T0" fmla="*/ 238989 w 2612"/>
              <a:gd name="T1" fmla="*/ 65104 h 1909"/>
              <a:gd name="T2" fmla="*/ 322787 w 2612"/>
              <a:gd name="T3" fmla="*/ 65104 h 1909"/>
              <a:gd name="T4" fmla="*/ 267933 w 2612"/>
              <a:gd name="T5" fmla="*/ 97932 h 1909"/>
              <a:gd name="T6" fmla="*/ 265176 w 2612"/>
              <a:gd name="T7" fmla="*/ 108966 h 1909"/>
              <a:gd name="T8" fmla="*/ 272067 w 2612"/>
              <a:gd name="T9" fmla="*/ 112828 h 1909"/>
              <a:gd name="T10" fmla="*/ 276202 w 2612"/>
              <a:gd name="T11" fmla="*/ 111725 h 1909"/>
              <a:gd name="T12" fmla="*/ 356003 w 2612"/>
              <a:gd name="T13" fmla="*/ 63862 h 1909"/>
              <a:gd name="T14" fmla="*/ 359862 w 2612"/>
              <a:gd name="T15" fmla="*/ 56966 h 1909"/>
              <a:gd name="T16" fmla="*/ 356003 w 2612"/>
              <a:gd name="T17" fmla="*/ 50069 h 1909"/>
              <a:gd name="T18" fmla="*/ 276202 w 2612"/>
              <a:gd name="T19" fmla="*/ 2345 h 1909"/>
              <a:gd name="T20" fmla="*/ 265176 w 2612"/>
              <a:gd name="T21" fmla="*/ 5103 h 1909"/>
              <a:gd name="T22" fmla="*/ 267933 w 2612"/>
              <a:gd name="T23" fmla="*/ 16138 h 1909"/>
              <a:gd name="T24" fmla="*/ 322787 w 2612"/>
              <a:gd name="T25" fmla="*/ 48966 h 1909"/>
              <a:gd name="T26" fmla="*/ 238989 w 2612"/>
              <a:gd name="T27" fmla="*/ 48966 h 1909"/>
              <a:gd name="T28" fmla="*/ 155881 w 2612"/>
              <a:gd name="T29" fmla="*/ 132139 h 1909"/>
              <a:gd name="T30" fmla="*/ 88760 w 2612"/>
              <a:gd name="T31" fmla="*/ 199312 h 1909"/>
              <a:gd name="T32" fmla="*/ 7994 w 2612"/>
              <a:gd name="T33" fmla="*/ 199312 h 1909"/>
              <a:gd name="T34" fmla="*/ 0 w 2612"/>
              <a:gd name="T35" fmla="*/ 207312 h 1909"/>
              <a:gd name="T36" fmla="*/ 7994 w 2612"/>
              <a:gd name="T37" fmla="*/ 215312 h 1909"/>
              <a:gd name="T38" fmla="*/ 88760 w 2612"/>
              <a:gd name="T39" fmla="*/ 215312 h 1909"/>
              <a:gd name="T40" fmla="*/ 172006 w 2612"/>
              <a:gd name="T41" fmla="*/ 132139 h 1909"/>
              <a:gd name="T42" fmla="*/ 238989 w 2612"/>
              <a:gd name="T43" fmla="*/ 65104 h 1909"/>
              <a:gd name="T44" fmla="*/ 7994 w 2612"/>
              <a:gd name="T45" fmla="*/ 65104 h 1909"/>
              <a:gd name="T46" fmla="*/ 88760 w 2612"/>
              <a:gd name="T47" fmla="*/ 65104 h 1909"/>
              <a:gd name="T48" fmla="*/ 132175 w 2612"/>
              <a:gd name="T49" fmla="*/ 80966 h 1909"/>
              <a:gd name="T50" fmla="*/ 137274 w 2612"/>
              <a:gd name="T51" fmla="*/ 82897 h 1909"/>
              <a:gd name="T52" fmla="*/ 143476 w 2612"/>
              <a:gd name="T53" fmla="*/ 80001 h 1909"/>
              <a:gd name="T54" fmla="*/ 142511 w 2612"/>
              <a:gd name="T55" fmla="*/ 68690 h 1909"/>
              <a:gd name="T56" fmla="*/ 88760 w 2612"/>
              <a:gd name="T57" fmla="*/ 48966 h 1909"/>
              <a:gd name="T58" fmla="*/ 7994 w 2612"/>
              <a:gd name="T59" fmla="*/ 48966 h 1909"/>
              <a:gd name="T60" fmla="*/ 0 w 2612"/>
              <a:gd name="T61" fmla="*/ 56966 h 1909"/>
              <a:gd name="T62" fmla="*/ 7994 w 2612"/>
              <a:gd name="T63" fmla="*/ 65104 h 1909"/>
              <a:gd name="T64" fmla="*/ 356003 w 2612"/>
              <a:gd name="T65" fmla="*/ 200415 h 1909"/>
              <a:gd name="T66" fmla="*/ 276202 w 2612"/>
              <a:gd name="T67" fmla="*/ 152691 h 1909"/>
              <a:gd name="T68" fmla="*/ 265176 w 2612"/>
              <a:gd name="T69" fmla="*/ 155449 h 1909"/>
              <a:gd name="T70" fmla="*/ 267933 w 2612"/>
              <a:gd name="T71" fmla="*/ 166484 h 1909"/>
              <a:gd name="T72" fmla="*/ 322787 w 2612"/>
              <a:gd name="T73" fmla="*/ 199312 h 1909"/>
              <a:gd name="T74" fmla="*/ 238989 w 2612"/>
              <a:gd name="T75" fmla="*/ 199312 h 1909"/>
              <a:gd name="T76" fmla="*/ 194334 w 2612"/>
              <a:gd name="T77" fmla="*/ 182346 h 1909"/>
              <a:gd name="T78" fmla="*/ 183032 w 2612"/>
              <a:gd name="T79" fmla="*/ 183036 h 1909"/>
              <a:gd name="T80" fmla="*/ 183721 w 2612"/>
              <a:gd name="T81" fmla="*/ 194346 h 1909"/>
              <a:gd name="T82" fmla="*/ 238989 w 2612"/>
              <a:gd name="T83" fmla="*/ 215312 h 1909"/>
              <a:gd name="T84" fmla="*/ 322787 w 2612"/>
              <a:gd name="T85" fmla="*/ 215312 h 1909"/>
              <a:gd name="T86" fmla="*/ 267933 w 2612"/>
              <a:gd name="T87" fmla="*/ 248139 h 1909"/>
              <a:gd name="T88" fmla="*/ 265176 w 2612"/>
              <a:gd name="T89" fmla="*/ 259174 h 1909"/>
              <a:gd name="T90" fmla="*/ 272067 w 2612"/>
              <a:gd name="T91" fmla="*/ 263174 h 1909"/>
              <a:gd name="T92" fmla="*/ 276202 w 2612"/>
              <a:gd name="T93" fmla="*/ 261933 h 1909"/>
              <a:gd name="T94" fmla="*/ 356003 w 2612"/>
              <a:gd name="T95" fmla="*/ 214208 h 1909"/>
              <a:gd name="T96" fmla="*/ 359862 w 2612"/>
              <a:gd name="T97" fmla="*/ 207312 h 1909"/>
              <a:gd name="T98" fmla="*/ 356003 w 2612"/>
              <a:gd name="T99" fmla="*/ 200415 h 19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12" h="1909">
                <a:moveTo>
                  <a:pt x="1734" y="472"/>
                </a:moveTo>
                <a:lnTo>
                  <a:pt x="2342" y="472"/>
                </a:lnTo>
                <a:lnTo>
                  <a:pt x="1944" y="710"/>
                </a:lnTo>
                <a:cubicBezTo>
                  <a:pt x="1916" y="726"/>
                  <a:pt x="1907" y="762"/>
                  <a:pt x="1924" y="790"/>
                </a:cubicBezTo>
                <a:cubicBezTo>
                  <a:pt x="1934" y="808"/>
                  <a:pt x="1954" y="818"/>
                  <a:pt x="1974" y="818"/>
                </a:cubicBezTo>
                <a:cubicBezTo>
                  <a:pt x="1984" y="818"/>
                  <a:pt x="1994" y="815"/>
                  <a:pt x="2004" y="810"/>
                </a:cubicBezTo>
                <a:lnTo>
                  <a:pt x="2583" y="463"/>
                </a:lnTo>
                <a:cubicBezTo>
                  <a:pt x="2601" y="453"/>
                  <a:pt x="2611" y="434"/>
                  <a:pt x="2611" y="413"/>
                </a:cubicBezTo>
                <a:cubicBezTo>
                  <a:pt x="2611" y="393"/>
                  <a:pt x="2601" y="374"/>
                  <a:pt x="2583" y="363"/>
                </a:cubicBezTo>
                <a:lnTo>
                  <a:pt x="2004" y="17"/>
                </a:lnTo>
                <a:cubicBezTo>
                  <a:pt x="1976" y="0"/>
                  <a:pt x="1940" y="9"/>
                  <a:pt x="1924" y="37"/>
                </a:cubicBezTo>
                <a:cubicBezTo>
                  <a:pt x="1907" y="65"/>
                  <a:pt x="1916" y="101"/>
                  <a:pt x="1944" y="117"/>
                </a:cubicBezTo>
                <a:lnTo>
                  <a:pt x="2342" y="355"/>
                </a:lnTo>
                <a:lnTo>
                  <a:pt x="1734" y="355"/>
                </a:lnTo>
                <a:cubicBezTo>
                  <a:pt x="1401" y="355"/>
                  <a:pt x="1131" y="626"/>
                  <a:pt x="1131" y="958"/>
                </a:cubicBezTo>
                <a:cubicBezTo>
                  <a:pt x="1131" y="1226"/>
                  <a:pt x="913" y="1445"/>
                  <a:pt x="644" y="1445"/>
                </a:cubicBezTo>
                <a:lnTo>
                  <a:pt x="58" y="1445"/>
                </a:lnTo>
                <a:cubicBezTo>
                  <a:pt x="26" y="1445"/>
                  <a:pt x="0" y="1471"/>
                  <a:pt x="0" y="1503"/>
                </a:cubicBezTo>
                <a:cubicBezTo>
                  <a:pt x="0" y="1535"/>
                  <a:pt x="26" y="1561"/>
                  <a:pt x="58" y="1561"/>
                </a:cubicBezTo>
                <a:lnTo>
                  <a:pt x="644" y="1561"/>
                </a:lnTo>
                <a:cubicBezTo>
                  <a:pt x="977" y="1561"/>
                  <a:pt x="1248" y="1291"/>
                  <a:pt x="1248" y="958"/>
                </a:cubicBezTo>
                <a:cubicBezTo>
                  <a:pt x="1248" y="690"/>
                  <a:pt x="1465" y="472"/>
                  <a:pt x="1734" y="472"/>
                </a:cubicBezTo>
                <a:close/>
                <a:moveTo>
                  <a:pt x="58" y="472"/>
                </a:moveTo>
                <a:lnTo>
                  <a:pt x="644" y="472"/>
                </a:lnTo>
                <a:cubicBezTo>
                  <a:pt x="759" y="472"/>
                  <a:pt x="871" y="513"/>
                  <a:pt x="959" y="587"/>
                </a:cubicBezTo>
                <a:cubicBezTo>
                  <a:pt x="970" y="596"/>
                  <a:pt x="983" y="601"/>
                  <a:pt x="996" y="601"/>
                </a:cubicBezTo>
                <a:cubicBezTo>
                  <a:pt x="1013" y="601"/>
                  <a:pt x="1029" y="594"/>
                  <a:pt x="1041" y="580"/>
                </a:cubicBezTo>
                <a:cubicBezTo>
                  <a:pt x="1062" y="555"/>
                  <a:pt x="1059" y="519"/>
                  <a:pt x="1034" y="498"/>
                </a:cubicBezTo>
                <a:cubicBezTo>
                  <a:pt x="925" y="406"/>
                  <a:pt x="787" y="355"/>
                  <a:pt x="644" y="355"/>
                </a:cubicBezTo>
                <a:lnTo>
                  <a:pt x="58" y="355"/>
                </a:lnTo>
                <a:cubicBezTo>
                  <a:pt x="26" y="355"/>
                  <a:pt x="0" y="381"/>
                  <a:pt x="0" y="413"/>
                </a:cubicBezTo>
                <a:cubicBezTo>
                  <a:pt x="0" y="446"/>
                  <a:pt x="26" y="472"/>
                  <a:pt x="58" y="472"/>
                </a:cubicBezTo>
                <a:close/>
                <a:moveTo>
                  <a:pt x="2583" y="1453"/>
                </a:moveTo>
                <a:lnTo>
                  <a:pt x="2004" y="1107"/>
                </a:lnTo>
                <a:cubicBezTo>
                  <a:pt x="1976" y="1090"/>
                  <a:pt x="1940" y="1099"/>
                  <a:pt x="1924" y="1127"/>
                </a:cubicBezTo>
                <a:cubicBezTo>
                  <a:pt x="1907" y="1154"/>
                  <a:pt x="1916" y="1190"/>
                  <a:pt x="1944" y="1207"/>
                </a:cubicBezTo>
                <a:lnTo>
                  <a:pt x="2342" y="1445"/>
                </a:lnTo>
                <a:lnTo>
                  <a:pt x="1734" y="1445"/>
                </a:lnTo>
                <a:cubicBezTo>
                  <a:pt x="1614" y="1445"/>
                  <a:pt x="1499" y="1401"/>
                  <a:pt x="1410" y="1322"/>
                </a:cubicBezTo>
                <a:cubicBezTo>
                  <a:pt x="1386" y="1300"/>
                  <a:pt x="1349" y="1303"/>
                  <a:pt x="1328" y="1327"/>
                </a:cubicBezTo>
                <a:cubicBezTo>
                  <a:pt x="1307" y="1351"/>
                  <a:pt x="1309" y="1388"/>
                  <a:pt x="1333" y="1409"/>
                </a:cubicBezTo>
                <a:cubicBezTo>
                  <a:pt x="1443" y="1507"/>
                  <a:pt x="1586" y="1561"/>
                  <a:pt x="1734" y="1561"/>
                </a:cubicBezTo>
                <a:lnTo>
                  <a:pt x="2342" y="1561"/>
                </a:lnTo>
                <a:lnTo>
                  <a:pt x="1944" y="1799"/>
                </a:lnTo>
                <a:cubicBezTo>
                  <a:pt x="1916" y="1816"/>
                  <a:pt x="1907" y="1852"/>
                  <a:pt x="1924" y="1879"/>
                </a:cubicBezTo>
                <a:cubicBezTo>
                  <a:pt x="1934" y="1897"/>
                  <a:pt x="1954" y="1908"/>
                  <a:pt x="1974" y="1908"/>
                </a:cubicBezTo>
                <a:cubicBezTo>
                  <a:pt x="1984" y="1908"/>
                  <a:pt x="1994" y="1905"/>
                  <a:pt x="2004" y="1899"/>
                </a:cubicBezTo>
                <a:lnTo>
                  <a:pt x="2583" y="1553"/>
                </a:lnTo>
                <a:cubicBezTo>
                  <a:pt x="2601" y="1543"/>
                  <a:pt x="2611" y="1524"/>
                  <a:pt x="2611" y="1503"/>
                </a:cubicBezTo>
                <a:cubicBezTo>
                  <a:pt x="2611" y="1482"/>
                  <a:pt x="2601" y="1463"/>
                  <a:pt x="2583" y="1453"/>
                </a:cubicBezTo>
                <a:close/>
              </a:path>
            </a:pathLst>
          </a:custGeom>
          <a:solidFill>
            <a:srgbClr val="709ABE"/>
          </a:solidFill>
          <a:ln>
            <a:noFill/>
          </a:ln>
          <a:effectLst/>
        </p:spPr>
        <p:txBody>
          <a:bodyPr wrap="none" anchor="ctr"/>
          <a:lstStyle/>
          <a:p>
            <a:endParaRPr lang="zh-CN" altLang="en-US" sz="1635"/>
          </a:p>
        </p:txBody>
      </p:sp>
      <p:sp>
        <p:nvSpPr>
          <p:cNvPr id="55" name="椭圆 2"/>
          <p:cNvSpPr/>
          <p:nvPr/>
        </p:nvSpPr>
        <p:spPr>
          <a:xfrm>
            <a:off x="7183755" y="5206384"/>
            <a:ext cx="237490" cy="237490"/>
          </a:xfrm>
          <a:prstGeom prst="ellipse">
            <a:avLst/>
          </a:prstGeom>
          <a:noFill/>
          <a:ln>
            <a:solidFill>
              <a:srgbClr val="739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56" name="椭圆 1"/>
          <p:cNvSpPr/>
          <p:nvPr/>
        </p:nvSpPr>
        <p:spPr>
          <a:xfrm>
            <a:off x="7221855" y="5244484"/>
            <a:ext cx="162560" cy="162560"/>
          </a:xfrm>
          <a:prstGeom prst="ellipse">
            <a:avLst/>
          </a:prstGeom>
          <a:solidFill>
            <a:srgbClr val="7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思源黑体 Regular" panose="020B0500000000000000" charset="-122"/>
              <a:cs typeface="思源黑体 Regular" panose="020B0500000000000000" charset="-122"/>
            </a:endParaRPr>
          </a:p>
        </p:txBody>
      </p:sp>
      <p:sp>
        <p:nvSpPr>
          <p:cNvPr id="57" name="文本框 8"/>
          <p:cNvSpPr txBox="1"/>
          <p:nvPr/>
        </p:nvSpPr>
        <p:spPr>
          <a:xfrm>
            <a:off x="7799069" y="5549919"/>
            <a:ext cx="3468907" cy="333375"/>
          </a:xfrm>
          <a:prstGeom prst="rect">
            <a:avLst/>
          </a:prstGeom>
          <a:noFill/>
        </p:spPr>
        <p:txBody>
          <a:bodyPr wrap="square" rtlCol="0">
            <a:spAutoFit/>
          </a:bodyPr>
          <a:lstStyle/>
          <a:p>
            <a:pPr>
              <a:lnSpc>
                <a:spcPct val="150000"/>
              </a:lnSpc>
            </a:pPr>
            <a:r>
              <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rPr>
              <a:t>重复上述步骤，直到达到指定的训练时期数。</a:t>
            </a:r>
            <a:endParaRPr lang="zh-CN" altLang="en-US" sz="1050" dirty="0">
              <a:solidFill>
                <a:schemeClr val="bg1">
                  <a:lumMod val="85000"/>
                </a:schemeClr>
              </a:solidFill>
              <a:latin typeface="思源黑体 Regular" panose="020B0500000000000000" charset="-122"/>
              <a:ea typeface="思源黑体 Regular" panose="020B0500000000000000" charset="-122"/>
              <a:cs typeface="思源黑体 Regular" panose="020B0500000000000000" charset="-122"/>
            </a:endParaRPr>
          </a:p>
        </p:txBody>
      </p:sp>
      <p:sp>
        <p:nvSpPr>
          <p:cNvPr id="58" name="文本框 7"/>
          <p:cNvSpPr txBox="1"/>
          <p:nvPr/>
        </p:nvSpPr>
        <p:spPr>
          <a:xfrm>
            <a:off x="7799070" y="5206384"/>
            <a:ext cx="1793875" cy="37020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rPr>
              <a:t>环境关闭和模型保存</a:t>
            </a:r>
            <a:endParaRPr lang="en-US" sz="14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cxnSp>
        <p:nvCxnSpPr>
          <p:cNvPr id="59" name="直接连接符 1"/>
          <p:cNvCxnSpPr/>
          <p:nvPr/>
        </p:nvCxnSpPr>
        <p:spPr>
          <a:xfrm>
            <a:off x="7903210" y="5534679"/>
            <a:ext cx="612775" cy="0"/>
          </a:xfrm>
          <a:prstGeom prst="line">
            <a:avLst/>
          </a:prstGeom>
          <a:ln>
            <a:solidFill>
              <a:srgbClr val="739FC4">
                <a:alpha val="30000"/>
              </a:srgbClr>
            </a:solidFill>
          </a:ln>
        </p:spPr>
        <p:style>
          <a:lnRef idx="1">
            <a:schemeClr val="accent1"/>
          </a:lnRef>
          <a:fillRef idx="0">
            <a:schemeClr val="accent1"/>
          </a:fillRef>
          <a:effectRef idx="0">
            <a:schemeClr val="accent1"/>
          </a:effectRef>
          <a:fontRef idx="minor">
            <a:schemeClr val="tx1"/>
          </a:fontRef>
        </p:style>
      </p:cxnSp>
      <p:sp>
        <p:nvSpPr>
          <p:cNvPr id="60" name="任意多边形 1"/>
          <p:cNvSpPr/>
          <p:nvPr/>
        </p:nvSpPr>
        <p:spPr>
          <a:xfrm>
            <a:off x="6587491" y="5165109"/>
            <a:ext cx="426720" cy="411480"/>
          </a:xfrm>
          <a:custGeom>
            <a:avLst/>
            <a:gdLst/>
            <a:ahLst/>
            <a:cxnLst>
              <a:cxn ang="0">
                <a:pos x="wd2" y="hd2"/>
              </a:cxn>
              <a:cxn ang="5400000">
                <a:pos x="wd2" y="hd2"/>
              </a:cxn>
              <a:cxn ang="10800000">
                <a:pos x="wd2" y="hd2"/>
              </a:cxn>
              <a:cxn ang="16200000">
                <a:pos x="wd2" y="hd2"/>
              </a:cxn>
            </a:cxnLst>
            <a:rect l="0" t="0" r="r" b="b"/>
            <a:pathLst>
              <a:path w="21600" h="21600" extrusionOk="0">
                <a:moveTo>
                  <a:pt x="19708" y="3835"/>
                </a:moveTo>
                <a:lnTo>
                  <a:pt x="10879" y="17609"/>
                </a:lnTo>
                <a:lnTo>
                  <a:pt x="11273" y="17609"/>
                </a:lnTo>
                <a:lnTo>
                  <a:pt x="17107" y="19957"/>
                </a:lnTo>
                <a:lnTo>
                  <a:pt x="19708" y="3835"/>
                </a:lnTo>
                <a:close/>
                <a:moveTo>
                  <a:pt x="17737" y="3678"/>
                </a:moveTo>
                <a:lnTo>
                  <a:pt x="2050" y="14087"/>
                </a:lnTo>
                <a:lnTo>
                  <a:pt x="6228" y="15730"/>
                </a:lnTo>
                <a:lnTo>
                  <a:pt x="6307" y="15730"/>
                </a:lnTo>
                <a:lnTo>
                  <a:pt x="17737" y="3678"/>
                </a:lnTo>
                <a:close/>
                <a:moveTo>
                  <a:pt x="19708" y="2583"/>
                </a:moveTo>
                <a:lnTo>
                  <a:pt x="6858" y="16278"/>
                </a:lnTo>
                <a:lnTo>
                  <a:pt x="8672" y="19565"/>
                </a:lnTo>
                <a:lnTo>
                  <a:pt x="19708" y="2583"/>
                </a:lnTo>
                <a:close/>
                <a:moveTo>
                  <a:pt x="20891" y="0"/>
                </a:moveTo>
                <a:lnTo>
                  <a:pt x="21048" y="157"/>
                </a:lnTo>
                <a:lnTo>
                  <a:pt x="21364" y="157"/>
                </a:lnTo>
                <a:lnTo>
                  <a:pt x="21442" y="391"/>
                </a:lnTo>
                <a:lnTo>
                  <a:pt x="21600" y="548"/>
                </a:lnTo>
                <a:lnTo>
                  <a:pt x="21600" y="861"/>
                </a:lnTo>
                <a:lnTo>
                  <a:pt x="18210" y="21052"/>
                </a:lnTo>
                <a:lnTo>
                  <a:pt x="18053" y="21287"/>
                </a:lnTo>
                <a:lnTo>
                  <a:pt x="17895" y="21443"/>
                </a:lnTo>
                <a:lnTo>
                  <a:pt x="17501" y="21600"/>
                </a:lnTo>
                <a:lnTo>
                  <a:pt x="17343" y="21443"/>
                </a:lnTo>
                <a:lnTo>
                  <a:pt x="10721" y="18861"/>
                </a:lnTo>
                <a:lnTo>
                  <a:pt x="9381" y="21209"/>
                </a:lnTo>
                <a:lnTo>
                  <a:pt x="9066" y="21443"/>
                </a:lnTo>
                <a:lnTo>
                  <a:pt x="8672" y="21600"/>
                </a:lnTo>
                <a:lnTo>
                  <a:pt x="8435" y="21443"/>
                </a:lnTo>
                <a:lnTo>
                  <a:pt x="8120" y="21209"/>
                </a:lnTo>
                <a:lnTo>
                  <a:pt x="5676" y="16904"/>
                </a:lnTo>
                <a:lnTo>
                  <a:pt x="394" y="14791"/>
                </a:lnTo>
                <a:lnTo>
                  <a:pt x="158" y="14635"/>
                </a:lnTo>
                <a:lnTo>
                  <a:pt x="0" y="14478"/>
                </a:lnTo>
                <a:lnTo>
                  <a:pt x="0" y="13774"/>
                </a:lnTo>
                <a:lnTo>
                  <a:pt x="315" y="13696"/>
                </a:lnTo>
                <a:lnTo>
                  <a:pt x="20496" y="157"/>
                </a:lnTo>
                <a:lnTo>
                  <a:pt x="20812" y="157"/>
                </a:lnTo>
                <a:lnTo>
                  <a:pt x="20891" y="0"/>
                </a:lnTo>
                <a:close/>
              </a:path>
            </a:pathLst>
          </a:custGeom>
          <a:solidFill>
            <a:srgbClr val="739FC4"/>
          </a:solidFill>
          <a:ln w="12700" cap="flat">
            <a:noFill/>
            <a:miter lim="400000"/>
          </a:ln>
          <a:effectLst/>
        </p:spPr>
        <p:txBody>
          <a:bodyPr wrap="square" lIns="22860" tIns="22860" rIns="22860" bIns="22860" numCol="1" anchor="t">
            <a:noAutofit/>
          </a:bodyPr>
          <a:lstStyle/>
          <a:p>
            <a:pPr defTabSz="457200">
              <a:defRPr sz="1800">
                <a:latin typeface="Calibri" panose="020F0502020204030204"/>
                <a:ea typeface="Calibri" panose="020F0502020204030204"/>
                <a:cs typeface="Calibri" panose="020F0502020204030204"/>
                <a:sym typeface="Calibri" panose="020F0502020204030204"/>
              </a:defRPr>
            </a:pPr>
            <a:endParaRPr sz="900">
              <a:latin typeface="思源黑体 Regular" panose="020B0500000000000000" charset="-122"/>
              <a:ea typeface="思源黑体 Regular" panose="020B0500000000000000" charset="-122"/>
              <a:cs typeface="思源黑体 Regular" panose="020B0500000000000000" charset="-122"/>
              <a:sym typeface="思源黑体 Regular" panose="020B0500000000000000" charset="-122"/>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D3A"/>
        </a:solidFill>
        <a:effectLst/>
      </p:bgPr>
    </p:bg>
    <p:spTree>
      <p:nvGrpSpPr>
        <p:cNvPr id="1" name=""/>
        <p:cNvGrpSpPr/>
        <p:nvPr/>
      </p:nvGrpSpPr>
      <p:grpSpPr>
        <a:xfrm>
          <a:off x="0" y="0"/>
          <a:ext cx="0" cy="0"/>
          <a:chOff x="0" y="0"/>
          <a:chExt cx="0" cy="0"/>
        </a:xfrm>
      </p:grpSpPr>
      <p:sp>
        <p:nvSpPr>
          <p:cNvPr id="3" name="文本框 3"/>
          <p:cNvSpPr txBox="1"/>
          <p:nvPr/>
        </p:nvSpPr>
        <p:spPr>
          <a:xfrm>
            <a:off x="-1907278" y="-298800"/>
            <a:ext cx="7231380" cy="7785735"/>
          </a:xfrm>
          <a:prstGeom prst="rect">
            <a:avLst/>
          </a:prstGeom>
          <a:noFill/>
        </p:spPr>
        <p:txBody>
          <a:bodyPr wrap="none" rtlCol="0">
            <a:spAutoFit/>
          </a:bodyPr>
          <a:lstStyle/>
          <a:p>
            <a:r>
              <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rPr>
              <a:t>03</a:t>
            </a:r>
            <a:endParaRPr lang="en-US" sz="50000" dirty="0">
              <a:solidFill>
                <a:srgbClr val="739FC4">
                  <a:alpha val="20000"/>
                </a:srgbClr>
              </a:solidFill>
              <a:latin typeface="思源黑体 Regular" panose="020B0500000000000000" charset="-122"/>
              <a:ea typeface="思源黑体 Regular" panose="020B0500000000000000" charset="-122"/>
              <a:cs typeface="思源黑体 Regular" panose="020B0500000000000000" charset="-122"/>
            </a:endParaRPr>
          </a:p>
        </p:txBody>
      </p:sp>
      <p:pic>
        <p:nvPicPr>
          <p:cNvPr id="10" name="任意多边形 9"/>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rot="1176243" flipH="1">
            <a:off x="6372860" y="-147955"/>
            <a:ext cx="1138555" cy="7517765"/>
          </a:xfrm>
          <a:prstGeom prst="rect">
            <a:avLst/>
          </a:prstGeom>
        </p:spPr>
      </p:pic>
      <p:cxnSp>
        <p:nvCxnSpPr>
          <p:cNvPr id="9" name="直接连接符 8"/>
          <p:cNvCxnSpPr/>
          <p:nvPr/>
        </p:nvCxnSpPr>
        <p:spPr>
          <a:xfrm flipV="1">
            <a:off x="5144770" y="0"/>
            <a:ext cx="2459990" cy="69557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2"/>
          <p:cNvSpPr txBox="1"/>
          <p:nvPr/>
        </p:nvSpPr>
        <p:spPr>
          <a:xfrm>
            <a:off x="3018357" y="2483818"/>
            <a:ext cx="5278546" cy="2194741"/>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endParaRPr lang="en-US" sz="66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
        <p:nvSpPr>
          <p:cNvPr id="5" name="文本框 1"/>
          <p:cNvSpPr txBox="1"/>
          <p:nvPr/>
        </p:nvSpPr>
        <p:spPr>
          <a:xfrm>
            <a:off x="5533390" y="2649855"/>
            <a:ext cx="3425190" cy="988695"/>
          </a:xfrm>
          <a:prstGeom prst="rect">
            <a:avLst/>
          </a:prstGeom>
        </p:spPr>
        <p:txBody>
          <a:bodyPr/>
          <a:lstStyle>
            <a:lvl1pPr algn="ctr" defTabSz="914400" rtl="0" eaLnBrk="1" latinLnBrk="0" hangingPunct="1">
              <a:lnSpc>
                <a:spcPct val="90000"/>
              </a:lnSpc>
              <a:spcBef>
                <a:spcPct val="0"/>
              </a:spcBef>
              <a:buNone/>
              <a:defRPr sz="3600" kern="1200">
                <a:solidFill>
                  <a:schemeClr val="tx1"/>
                </a:solidFill>
                <a:latin typeface="Playfair Display Black" charset="0"/>
                <a:ea typeface="Playfair Display Black" charset="0"/>
                <a:cs typeface="Playfair Display Black" charset="0"/>
              </a:defRPr>
            </a:lvl1pPr>
          </a:lstStyle>
          <a:p>
            <a:pPr algn="l"/>
            <a:r>
              <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rPr>
              <a:t>实验结果</a:t>
            </a:r>
            <a:endParaRPr lang="zh-CN" altLang="en-US" sz="5000" dirty="0">
              <a:solidFill>
                <a:srgbClr val="739FC4"/>
              </a:solidFill>
              <a:latin typeface="思源黑体 Regular" panose="020B0500000000000000" charset="-122"/>
              <a:ea typeface="思源黑体 Regular" panose="020B0500000000000000" charset="-122"/>
              <a:cs typeface="思源黑体 Regular" panose="020B0500000000000000"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UNIT_PLACING_PICTURE_USER_VIEWPORT" val="{&quot;height&quot;:11838.918822715515,&quot;width&quot;:1793.2640811440679}"/>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UNIT_PLACING_PICTURE_USER_VIEWPORT" val="{&quot;height&quot;:11838.918822715515,&quot;width&quot;:1793.2640811440679}"/>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PLACING_PICTURE_USER_VIEWPORT" val="{&quot;height&quot;:11838.918822715515,&quot;width&quot;:1793.2640811440679}"/>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UNIT_PLACING_PICTURE_USER_VIEWPORT" val="{&quot;height&quot;:11838.918822715515,&quot;width&quot;:1793.2640811440679}"/>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PP_MARK_KEY" val="8a28476c-f11d-4a95-b55f-f99d3bccf841"/>
  <p:tag name="commondata" val="eyJjb3VudCI6NiwiaGRpZCI6Ijc3NDU0YWU3ZGM2NjdmZGZkNDc3NTE4MTk1MDE1NGZmIiwidXNlckNvdW50Ijo2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黑体 Regular"/>
        <a:cs typeface=""/>
      </a:majorFont>
      <a:minorFont>
        <a:latin typeface="Arial"/>
        <a:ea typeface="思源黑体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游ゴシック"/>
        <a:font script="Hang" typeface="맑은 고딕"/>
        <a:font script="Hans" typeface="思源黑体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Regular"/>
        <a:ea typeface=""/>
        <a:cs typeface=""/>
        <a:font script="Jpan" typeface="ＭＳ Ｐゴシック"/>
        <a:font script="Hang" typeface="맑은 고딕"/>
        <a:font script="Hans" typeface="思源黑体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2492</Words>
  <Application>WPS 演示</Application>
  <PresentationFormat>宽屏</PresentationFormat>
  <Paragraphs>146</Paragraphs>
  <Slides>14</Slides>
  <Notes>0</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宋体</vt:lpstr>
      <vt:lpstr>Wingdings</vt:lpstr>
      <vt:lpstr>思源黑体 Regular</vt:lpstr>
      <vt:lpstr>Wingdings</vt:lpstr>
      <vt:lpstr>微软雅黑</vt:lpstr>
      <vt:lpstr>Playfair Display Black</vt:lpstr>
      <vt:lpstr>Segoe Print</vt:lpstr>
      <vt:lpstr>Source Han Sans CN Normal</vt:lpstr>
      <vt:lpstr>Yu Gothic UI Semilight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冰儿.</cp:lastModifiedBy>
  <cp:revision>184</cp:revision>
  <dcterms:created xsi:type="dcterms:W3CDTF">2019-06-19T02:08:00Z</dcterms:created>
  <dcterms:modified xsi:type="dcterms:W3CDTF">2024-07-08T09:26:52Z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1ED639073E45446DA15A8C9B03F0C6FD_13</vt:lpwstr>
  </property>
  <property fmtid="{D5CDD505-2E9C-101B-9397-08002B2CF9AE}" pid="4" name="KSOTemplateUUID">
    <vt:lpwstr>v1.0_mb_KVkwvhD8ROvIDdutyFxGKw==</vt:lpwstr>
  </property>
</Properties>
</file>